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776" r:id="rId2"/>
    <p:sldId id="733" r:id="rId3"/>
    <p:sldId id="829" r:id="rId4"/>
    <p:sldId id="830" r:id="rId5"/>
    <p:sldId id="818" r:id="rId6"/>
    <p:sldId id="767" r:id="rId7"/>
    <p:sldId id="752" r:id="rId8"/>
    <p:sldId id="845" r:id="rId9"/>
    <p:sldId id="846" r:id="rId10"/>
    <p:sldId id="847" r:id="rId11"/>
    <p:sldId id="856" r:id="rId12"/>
    <p:sldId id="820" r:id="rId13"/>
    <p:sldId id="821" r:id="rId14"/>
    <p:sldId id="824" r:id="rId15"/>
    <p:sldId id="822" r:id="rId16"/>
    <p:sldId id="823" r:id="rId17"/>
    <p:sldId id="819" r:id="rId18"/>
    <p:sldId id="764" r:id="rId19"/>
    <p:sldId id="844" r:id="rId20"/>
    <p:sldId id="825" r:id="rId21"/>
    <p:sldId id="858" r:id="rId22"/>
    <p:sldId id="859" r:id="rId23"/>
    <p:sldId id="860" r:id="rId24"/>
    <p:sldId id="729" r:id="rId25"/>
    <p:sldId id="747" r:id="rId26"/>
    <p:sldId id="1070" r:id="rId27"/>
    <p:sldId id="1071" r:id="rId28"/>
    <p:sldId id="765" r:id="rId29"/>
    <p:sldId id="768" r:id="rId30"/>
    <p:sldId id="766" r:id="rId31"/>
    <p:sldId id="769" r:id="rId32"/>
    <p:sldId id="774" r:id="rId33"/>
    <p:sldId id="746" r:id="rId34"/>
    <p:sldId id="826" r:id="rId35"/>
    <p:sldId id="107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8435"/>
  </p:normalViewPr>
  <p:slideViewPr>
    <p:cSldViewPr snapToGrid="0" snapToObjects="1">
      <p:cViewPr varScale="1">
        <p:scale>
          <a:sx n="99" d="100"/>
          <a:sy n="99" d="100"/>
        </p:scale>
        <p:origin x="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1:52.177"/>
    </inkml:context>
    <inkml:brush xml:id="br0">
      <inkml:brushProperty name="width" value="0.09071" units="cm"/>
      <inkml:brushProperty name="height" value="0.09071" units="cm"/>
      <inkml:brushProperty name="color" value="#FF0000"/>
    </inkml:brush>
  </inkml:definitions>
  <inkml:trace contextRef="#ctx0" brushRef="#br0">15797 10387 15178,'0'-31'-2698,"8"12"2788,-5 10-90,5 0 450,-8 7 359,0-7 91,0 9 2428,0 0-8815,0 9 5487,-9-7 0,7 7 0,-6-9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2:10.709"/>
    </inkml:context>
    <inkml:brush xml:id="br0">
      <inkml:brushProperty name="width" value="0.09071" units="cm"/>
      <inkml:brushProperty name="height" value="0.09071" units="cm"/>
      <inkml:brushProperty name="color" value="#FF0000"/>
    </inkml:brush>
  </inkml:definitions>
  <inkml:trace contextRef="#ctx0" brushRef="#br0">11073 13464 8612,'0'-11'7016,"0"2"-5757,0 9 630,0 0-1619,0 9-270,-8-16-90,5 14-90,-5-16 180,8 9 90,0 0 0,8 0 90,-5 0 90,5-8 0,-8 5 0,0-14-90,0 15-91,0-7-268,0 9 89,0 9 0,-8-16-990,5 22-4047,-5-12 5127,8 25 0,0-15 0,0 4 0</inkml:trace>
  <inkml:trace contextRef="#ctx0" brushRef="#br0" timeOffset="408">11034 13483 16258,'-20'0'2158,"10"18"-1528,1 21-270,-9 5-315,12-12 0,-1 1 45,-6-8 0,-2 0-450,-5 25-1259,1-11-2789,-1-28 4408,9-4 0,3-16 0,8 9 0</inkml:trace>
  <inkml:trace contextRef="#ctx0" brushRef="#br0" timeOffset="665">11054 13523 15088,'11'-11'3239,"6"20"-2790,-6 12-89,9 27-360,-1 2 180,1 0-450,-9-2-1619,6-17-4317,-15-3 6206,7-17 0,-9-2 0,0-9 0</inkml:trace>
  <inkml:trace contextRef="#ctx0" brushRef="#br0" timeOffset="856">11093 13425 15898,'0'30'1439,"0"-10"-1349,9-3-90,10-15-360,12 7-2248,8-9 2608,-8 0 0,-12 0 0,-10 0 0</inkml:trace>
  <inkml:trace contextRef="#ctx0" brushRef="#br0" timeOffset="1056">11387 13464 16348,'28'0'3688,"3"0"-3509,8-9-179,9 7-719,-15-7-1440,12 1-2878,-23-3 5037,-2-9 0,-12 9 0,-8 2 0</inkml:trace>
  <inkml:trace contextRef="#ctx0" brushRef="#br0" timeOffset="1289">11093 13327 18686,'30'-20'90,"-1"0"-1619,-10-8-3148,-8-2 4677,-2-1 0,-9 12 0,0 10 0</inkml:trace>
  <inkml:trace contextRef="#ctx0" brushRef="#br0" timeOffset="1539">11152 13425 9781,'-31'0'1889,"3"0"-449,-1-9 358,8 7-358,-25-7-541,13 9-539,-15 0-270,9 0-450,0 0-2968,9-9 3328,10 16 0,11-14 0,9 16 0</inkml:trace>
  <inkml:trace contextRef="#ctx0" brushRef="#br0" timeOffset="1797">11269 13248 16528,'51'0'-180,"-23"-3"0,0-2-3418,22-6 3598,0-9 0,-19 9 0,-14 3 0</inkml:trace>
  <inkml:trace contextRef="#ctx0" brushRef="#br0" timeOffset="1965">11387 13170 18237,'-20'2'-1080,"9"5"-4587,3-34 5667,8 14 0,0-6 0,0 10 0</inkml:trace>
  <inkml:trace contextRef="#ctx0" brushRef="#br0" timeOffset="2189">11112 13189 14189,'-39'29'1889,"0"-7"-1979,9-12 270,10-3 180,11-16-540,9 18 90,-8-16-1619,5 14-3238,-14-24 4947,6 6 0,0 0 0,2 2 0</inkml:trace>
  <inkml:trace contextRef="#ctx0" brushRef="#br0" timeOffset="2480">10936 13268 8252,'0'-20'6746,"-9"-8"-5936,7 24-270,-15-20-181,15 39-269,2 5 180,19 12-270,-4-3 0,1-1 0,14 4-855,-11-8 1,-1-2-7961,4 0 8815,-2 6 0,-12-17 0,-8-2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3:15.215"/>
    </inkml:context>
    <inkml:brush xml:id="br0">
      <inkml:brushProperty name="width" value="0.09071" units="cm"/>
      <inkml:brushProperty name="height" value="0.09071" units="cm"/>
      <inkml:brushProperty name="color" value="#FF0000"/>
    </inkml:brush>
  </inkml:definitions>
  <inkml:trace contextRef="#ctx0" brushRef="#br0">11465 10289 13559,'9'-11'990,"11"2"-720,10 9-91,9 9 91,9-7-270,-19 3 0,1-1 45,0-4 0,1 0-45,7-1 0,0 2 0,2 3 0,-1 1-497,1-5 1,0 2 496,8 6 0,0 1 45,-7-8 0,-1 0-45,8 7 0,0 2 45,-7-5 0,-2 1 0,1 3 0,-1 1 90,-1-4 0,0-1 0,-7 4 0,-1 0 45,0-4 0,-1 0-90,18 6 90,-7-2-1,-1 0-179,-9-7 90,-1 7-90,-10-9-1169,-8 0-3775,-2 0 4944,-9 0 0,0 0 0,0 0 0</inkml:trace>
  <inkml:trace contextRef="#ctx0" brushRef="#br0" timeOffset="717">11524 10152 10411,'39'0'2699,"9"0"-2340,-19 0 1,1 0-225,4 0 0,2 0 90,7 0 0,1 0-1132,0 0 1,1 0 951,4 0 0,0 0-45,4 0 0,1 0 0,1 0 0,-1 0 90,0 0 0,1 0-90,-14 0 0,1 0 0,-1 0 0,10-1 0,0 2-367,-10 1 1,2 2 0,-2-2 456,9-1 0,0 1-135,3 2 0,0 0-24,-7-3 0,-2-2 159,0 1 0,-1 0-90,-8 1 0,-1-2 0,-4-3 0,-1 0 0,19 1 180,-9-14 924,-8 15-564,-12-7 976,-10 9-1156,-9 0-7937,0 0 7577,-18 17 0,14-12 0,-14 12 0</inkml:trace>
  <inkml:trace contextRef="#ctx0" brushRef="#br0" timeOffset="1374">11583 10387 12750,'19'-22'2248,"19"5"-1888,3 17-180,-13 8 0,3 1-135,6-3 0,2 1-943,1 11 0,1 1 1078,11-8 0,3 0-30,-20 1 0,1 1 0,1-1-60,7-4 0,2-2 0,0 2-455,-3 4 0,0 1 0,1-1 365,2-4 0,0-2 0,-1 2 29,1 3 1,-1 2 0,-1 0 30,-3-4 0,-1 1 0,-1 1-30,1 4 0,-1 2 0,0-1 135,-3-5 1,0-1 0,-2 2-121,16 11 0,-2-1-45,1-9 0,0-4 45,1 1 0,-2 0-45,-2 0 0,-2-3 0,-4-5 0,-2-2 0,-8 4 0,-1 1 90,19 4-180,-18-7 180,-10 7 939,-12-1-1119,-8-5-877,0 5 967,0-16 0,0 5 0,0-5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134BF-A53C-D241-94B5-26C9E9C764E4}" type="datetimeFigureOut">
              <a:rPr lang="en-US" smtClean="0"/>
              <a:t>2/10/26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8894E-AE4C-7542-9C79-1FBC1D03110D}" type="slidenum">
              <a:rPr lang="en-US" smtClean="0"/>
              <a:t>‹#›</a:t>
            </a:fld>
            <a:endParaRPr lang="en-US"/>
          </a:p>
        </p:txBody>
      </p:sp>
    </p:spTree>
    <p:extLst>
      <p:ext uri="{BB962C8B-B14F-4D97-AF65-F5344CB8AC3E}">
        <p14:creationId xmlns:p14="http://schemas.microsoft.com/office/powerpoint/2010/main" val="304555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a:t>
            </a:fld>
            <a:endParaRPr lang="en-US"/>
          </a:p>
        </p:txBody>
      </p:sp>
    </p:spTree>
    <p:extLst>
      <p:ext uri="{BB962C8B-B14F-4D97-AF65-F5344CB8AC3E}">
        <p14:creationId xmlns:p14="http://schemas.microsoft.com/office/powerpoint/2010/main" val="58828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19</a:t>
            </a:fld>
            <a:endParaRPr lang="en-US"/>
          </a:p>
        </p:txBody>
      </p:sp>
    </p:spTree>
    <p:extLst>
      <p:ext uri="{BB962C8B-B14F-4D97-AF65-F5344CB8AC3E}">
        <p14:creationId xmlns:p14="http://schemas.microsoft.com/office/powerpoint/2010/main" val="39837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21</a:t>
            </a:fld>
            <a:endParaRPr lang="en-US"/>
          </a:p>
        </p:txBody>
      </p:sp>
    </p:spTree>
    <p:extLst>
      <p:ext uri="{BB962C8B-B14F-4D97-AF65-F5344CB8AC3E}">
        <p14:creationId xmlns:p14="http://schemas.microsoft.com/office/powerpoint/2010/main" val="132592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22</a:t>
            </a:fld>
            <a:endParaRPr lang="en-US"/>
          </a:p>
        </p:txBody>
      </p:sp>
    </p:spTree>
    <p:extLst>
      <p:ext uri="{BB962C8B-B14F-4D97-AF65-F5344CB8AC3E}">
        <p14:creationId xmlns:p14="http://schemas.microsoft.com/office/powerpoint/2010/main" val="2989777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23</a:t>
            </a:fld>
            <a:endParaRPr lang="en-US"/>
          </a:p>
        </p:txBody>
      </p:sp>
    </p:spTree>
    <p:extLst>
      <p:ext uri="{BB962C8B-B14F-4D97-AF65-F5344CB8AC3E}">
        <p14:creationId xmlns:p14="http://schemas.microsoft.com/office/powerpoint/2010/main" val="142914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question we sought out to tackle:</a:t>
            </a:r>
          </a:p>
          <a:p>
            <a:r>
              <a:rPr lang="en-US" dirty="0"/>
              <a:t>How can we characterize spatial gene expression heterogeneity within cell-types in tissues?</a:t>
            </a:r>
          </a:p>
          <a:p>
            <a:r>
              <a:rPr lang="en-US" dirty="0"/>
              <a:t>And we were particular interested in developing an approach that was robust to the nonuniform density of cells within tissues</a:t>
            </a:r>
          </a:p>
          <a:p>
            <a:r>
              <a:rPr lang="en-US" dirty="0"/>
              <a:t>Such that we don’t mistake spatial variations in cell density for spatial variations in gene expression</a:t>
            </a:r>
          </a:p>
          <a:p>
            <a:endParaRPr lang="en-US" dirty="0"/>
          </a:p>
          <a:p>
            <a:r>
              <a:rPr lang="en-US" dirty="0"/>
              <a:t>So we developed an approach </a:t>
            </a:r>
            <a:r>
              <a:rPr lang="en-US"/>
              <a:t>called MERINGUE </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24</a:t>
            </a:fld>
            <a:endParaRPr lang="en-US"/>
          </a:p>
        </p:txBody>
      </p:sp>
    </p:spTree>
    <p:extLst>
      <p:ext uri="{BB962C8B-B14F-4D97-AF65-F5344CB8AC3E}">
        <p14:creationId xmlns:p14="http://schemas.microsoft.com/office/powerpoint/2010/main" val="2538949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25</a:t>
            </a:fld>
            <a:endParaRPr lang="en-US"/>
          </a:p>
        </p:txBody>
      </p:sp>
    </p:spTree>
    <p:extLst>
      <p:ext uri="{BB962C8B-B14F-4D97-AF65-F5344CB8AC3E}">
        <p14:creationId xmlns:p14="http://schemas.microsoft.com/office/powerpoint/2010/main" val="182015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26</a:t>
            </a:fld>
            <a:endParaRPr lang="en-US"/>
          </a:p>
        </p:txBody>
      </p:sp>
    </p:spTree>
    <p:extLst>
      <p:ext uri="{BB962C8B-B14F-4D97-AF65-F5344CB8AC3E}">
        <p14:creationId xmlns:p14="http://schemas.microsoft.com/office/powerpoint/2010/main" val="338161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27</a:t>
            </a:fld>
            <a:endParaRPr lang="en-US"/>
          </a:p>
        </p:txBody>
      </p:sp>
    </p:spTree>
    <p:extLst>
      <p:ext uri="{BB962C8B-B14F-4D97-AF65-F5344CB8AC3E}">
        <p14:creationId xmlns:p14="http://schemas.microsoft.com/office/powerpoint/2010/main" val="1623800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30-9CFC-828E-D7AF-A5FE3AEFD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15C6-EB41-8D13-9C62-12C3BAE4A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3D2B6-0840-B76F-DE45-3E9C793C743A}"/>
              </a:ext>
            </a:extLst>
          </p:cNvPr>
          <p:cNvSpPr>
            <a:spLocks noGrp="1"/>
          </p:cNvSpPr>
          <p:nvPr>
            <p:ph type="body" idx="1"/>
          </p:nvPr>
        </p:nvSpPr>
        <p:spPr/>
        <p:txBody>
          <a:bodyPr/>
          <a:lstStyle/>
          <a:p>
            <a:r>
              <a:rPr lang="en-US" dirty="0"/>
              <a:t>So returning to our hippocampal pyramidal cells</a:t>
            </a:r>
          </a:p>
          <a:p>
            <a:r>
              <a:rPr lang="en-US" dirty="0"/>
              <a:t>when we apply MERINGUE</a:t>
            </a:r>
          </a:p>
        </p:txBody>
      </p:sp>
      <p:sp>
        <p:nvSpPr>
          <p:cNvPr id="4" name="Slide Number Placeholder 3">
            <a:extLst>
              <a:ext uri="{FF2B5EF4-FFF2-40B4-BE49-F238E27FC236}">
                <a16:creationId xmlns:a16="http://schemas.microsoft.com/office/drawing/2014/main" id="{B18F41B9-991D-B4CF-A2B1-7EF7F996E093}"/>
              </a:ext>
            </a:extLst>
          </p:cNvPr>
          <p:cNvSpPr>
            <a:spLocks noGrp="1"/>
          </p:cNvSpPr>
          <p:nvPr>
            <p:ph type="sldNum" sz="quarter" idx="5"/>
          </p:nvPr>
        </p:nvSpPr>
        <p:spPr/>
        <p:txBody>
          <a:bodyPr/>
          <a:lstStyle/>
          <a:p>
            <a:fld id="{3576370B-C705-D24A-B1D6-E4CB4471077D}" type="slidenum">
              <a:rPr lang="en-US" smtClean="0"/>
              <a:t>28</a:t>
            </a:fld>
            <a:endParaRPr lang="en-US"/>
          </a:p>
        </p:txBody>
      </p:sp>
    </p:spTree>
    <p:extLst>
      <p:ext uri="{BB962C8B-B14F-4D97-AF65-F5344CB8AC3E}">
        <p14:creationId xmlns:p14="http://schemas.microsoft.com/office/powerpoint/2010/main" val="366960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9593-D7E9-83FA-8B28-4BD6FB94D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63D26-8A22-780C-1098-3808E16FF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7DC88-A5DA-49BD-8C14-61B65D3AA747}"/>
              </a:ext>
            </a:extLst>
          </p:cNvPr>
          <p:cNvSpPr>
            <a:spLocks noGrp="1"/>
          </p:cNvSpPr>
          <p:nvPr>
            <p:ph type="body" idx="1"/>
          </p:nvPr>
        </p:nvSpPr>
        <p:spPr/>
        <p:txBody>
          <a:bodyPr/>
          <a:lstStyle/>
          <a:p>
            <a:r>
              <a:rPr lang="en-US" dirty="0"/>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4C94AA47-B689-BCC0-46A8-752A5B6DB490}"/>
              </a:ext>
            </a:extLst>
          </p:cNvPr>
          <p:cNvSpPr>
            <a:spLocks noGrp="1"/>
          </p:cNvSpPr>
          <p:nvPr>
            <p:ph type="sldNum" sz="quarter" idx="5"/>
          </p:nvPr>
        </p:nvSpPr>
        <p:spPr/>
        <p:txBody>
          <a:bodyPr/>
          <a:lstStyle/>
          <a:p>
            <a:fld id="{764950D2-B59B-2B43-83A1-71DE34A4FD7F}" type="slidenum">
              <a:rPr lang="en-US" smtClean="0"/>
              <a:t>29</a:t>
            </a:fld>
            <a:endParaRPr lang="en-US"/>
          </a:p>
        </p:txBody>
      </p:sp>
    </p:spTree>
    <p:extLst>
      <p:ext uri="{BB962C8B-B14F-4D97-AF65-F5344CB8AC3E}">
        <p14:creationId xmlns:p14="http://schemas.microsoft.com/office/powerpoint/2010/main" val="31504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32C7E3-4DB9-4DDC-85C4-A5B29112AD78}" type="slidenum">
              <a:rPr lang="en-US" smtClean="0"/>
              <a:t>2</a:t>
            </a:fld>
            <a:endParaRPr lang="en-US"/>
          </a:p>
        </p:txBody>
      </p:sp>
    </p:spTree>
    <p:extLst>
      <p:ext uri="{BB962C8B-B14F-4D97-AF65-F5344CB8AC3E}">
        <p14:creationId xmlns:p14="http://schemas.microsoft.com/office/powerpoint/2010/main" val="3924953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5BD0-20CD-4671-21EF-F21981180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460F9-9F79-4CB9-E6E3-799C78F95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C8891-A0C0-52E7-2D38-15EE2EA53ED6}"/>
              </a:ext>
            </a:extLst>
          </p:cNvPr>
          <p:cNvSpPr>
            <a:spLocks noGrp="1"/>
          </p:cNvSpPr>
          <p:nvPr>
            <p:ph type="body" idx="1"/>
          </p:nvPr>
        </p:nvSpPr>
        <p:spPr/>
        <p:txBody>
          <a:bodyPr/>
          <a:lstStyle/>
          <a:p>
            <a:r>
              <a:rPr lang="en-US"/>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B09CFD2F-1731-D9A7-9DFB-E6C2F6C003F6}"/>
              </a:ext>
            </a:extLst>
          </p:cNvPr>
          <p:cNvSpPr>
            <a:spLocks noGrp="1"/>
          </p:cNvSpPr>
          <p:nvPr>
            <p:ph type="sldNum" sz="quarter" idx="5"/>
          </p:nvPr>
        </p:nvSpPr>
        <p:spPr/>
        <p:txBody>
          <a:bodyPr/>
          <a:lstStyle/>
          <a:p>
            <a:fld id="{3576370B-C705-D24A-B1D6-E4CB4471077D}" type="slidenum">
              <a:rPr lang="en-US" smtClean="0"/>
              <a:t>30</a:t>
            </a:fld>
            <a:endParaRPr lang="en-US"/>
          </a:p>
        </p:txBody>
      </p:sp>
    </p:spTree>
    <p:extLst>
      <p:ext uri="{BB962C8B-B14F-4D97-AF65-F5344CB8AC3E}">
        <p14:creationId xmlns:p14="http://schemas.microsoft.com/office/powerpoint/2010/main" val="357045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462-5BE2-75EB-AC35-E4199D01F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67588-6FC2-B56B-5E70-ECADB7579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207CA-9E3D-FB41-F734-BDD687D5B1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indeed can find additional aspects of gene expression heterogeneity that are coordinated in a spatial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 to visually correspond with different hippocampal subfields which receive inputs from different regions of the brain</a:t>
            </a:r>
          </a:p>
          <a:p>
            <a:endParaRPr lang="en-US" dirty="0"/>
          </a:p>
        </p:txBody>
      </p:sp>
      <p:sp>
        <p:nvSpPr>
          <p:cNvPr id="4" name="Slide Number Placeholder 3">
            <a:extLst>
              <a:ext uri="{FF2B5EF4-FFF2-40B4-BE49-F238E27FC236}">
                <a16:creationId xmlns:a16="http://schemas.microsoft.com/office/drawing/2014/main" id="{4BA7EB8B-05DF-7E4D-F24F-93B2BBCC8541}"/>
              </a:ext>
            </a:extLst>
          </p:cNvPr>
          <p:cNvSpPr>
            <a:spLocks noGrp="1"/>
          </p:cNvSpPr>
          <p:nvPr>
            <p:ph type="sldNum" sz="quarter" idx="5"/>
          </p:nvPr>
        </p:nvSpPr>
        <p:spPr/>
        <p:txBody>
          <a:bodyPr/>
          <a:lstStyle/>
          <a:p>
            <a:fld id="{764950D2-B59B-2B43-83A1-71DE34A4FD7F}" type="slidenum">
              <a:rPr lang="en-US" smtClean="0"/>
              <a:t>31</a:t>
            </a:fld>
            <a:endParaRPr lang="en-US"/>
          </a:p>
        </p:txBody>
      </p:sp>
    </p:spTree>
    <p:extLst>
      <p:ext uri="{BB962C8B-B14F-4D97-AF65-F5344CB8AC3E}">
        <p14:creationId xmlns:p14="http://schemas.microsoft.com/office/powerpoint/2010/main" val="230655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building on Moran's I, we can modify this equation slightly</a:t>
            </a:r>
          </a:p>
          <a:p>
            <a:r>
              <a:rPr lang="en-US"/>
              <a:t>and take advantage of the flexibility of this adjacency weight matrix definition</a:t>
            </a:r>
          </a:p>
          <a:p>
            <a:r>
              <a:rPr lang="en-US"/>
              <a:t>to specifically propose an inter-cell-type spatial cross correlation statistic</a:t>
            </a:r>
          </a:p>
          <a:p>
            <a:r>
              <a:rPr lang="en-US"/>
              <a:t>To look for genes that are cross correlated for spatially co-localized cell-types that may be indicative of cell-cell communication</a:t>
            </a:r>
          </a:p>
          <a:p>
            <a:endParaRPr lang="en-US"/>
          </a:p>
          <a:p>
            <a:r>
              <a:rPr lang="en-US"/>
              <a:t>Rather than autocorrelation x with itself, we now have a second gene</a:t>
            </a:r>
          </a:p>
          <a:p>
            <a:r>
              <a:rPr lang="en-US"/>
              <a:t>W is limited to spatial neighbors of different cell-types</a:t>
            </a:r>
          </a:p>
          <a:p>
            <a:r>
              <a:rPr lang="en-US"/>
              <a:t>So consider cell-type A and B that spatially adjacent to each other</a:t>
            </a:r>
          </a:p>
          <a:p>
            <a:r>
              <a:rPr lang="en-US"/>
              <a:t>Cell-type A expresses a gene, perhaps a receptor</a:t>
            </a:r>
          </a:p>
          <a:p>
            <a:r>
              <a:rPr lang="en-US"/>
              <a:t>and Cell-type B expresses the complementary ligand</a:t>
            </a:r>
          </a:p>
          <a:p>
            <a:r>
              <a:rPr lang="en-US"/>
              <a:t>and we are looking to find situations where cells of cell-type A</a:t>
            </a:r>
          </a:p>
          <a:p>
            <a:r>
              <a:rPr lang="en-US"/>
              <a:t>expressing the receptor are always co-localized with cells of </a:t>
            </a:r>
          </a:p>
          <a:p>
            <a:r>
              <a:rPr lang="en-US"/>
              <a:t>cell-type B expressing the </a:t>
            </a:r>
            <a:r>
              <a:rPr lang="en-US" err="1"/>
              <a:t>correpsonding</a:t>
            </a:r>
            <a:r>
              <a:rPr lang="en-US"/>
              <a:t> ligand</a:t>
            </a:r>
          </a:p>
          <a:p>
            <a:r>
              <a:rPr lang="en-US"/>
              <a:t>even though these receptor and ligand genes are expressed in different cells</a:t>
            </a:r>
          </a:p>
          <a:p>
            <a:r>
              <a:rPr lang="en-US"/>
              <a:t>so their expressions across cells are actually negatively correlated</a:t>
            </a:r>
          </a:p>
          <a:p>
            <a:r>
              <a:rPr lang="en-US"/>
              <a:t>when we evaluate their inter-cell-type spatial cross-correlation, </a:t>
            </a:r>
          </a:p>
          <a:p>
            <a:r>
              <a:rPr lang="en-US"/>
              <a:t>it is very significantly positive</a:t>
            </a:r>
          </a:p>
          <a:p>
            <a:r>
              <a:rPr lang="en-US"/>
              <a:t>potentially indicative of cell-cell communication via this particular receptor-ligand interaction</a:t>
            </a:r>
          </a:p>
        </p:txBody>
      </p:sp>
      <p:sp>
        <p:nvSpPr>
          <p:cNvPr id="4" name="Slide Number Placeholder 3"/>
          <p:cNvSpPr>
            <a:spLocks noGrp="1"/>
          </p:cNvSpPr>
          <p:nvPr>
            <p:ph type="sldNum" sz="quarter" idx="5"/>
          </p:nvPr>
        </p:nvSpPr>
        <p:spPr/>
        <p:txBody>
          <a:bodyPr/>
          <a:lstStyle/>
          <a:p>
            <a:fld id="{7335EEEA-69D3-6747-9E57-8DE5EFE1D893}" type="slidenum">
              <a:rPr lang="en-US" smtClean="0"/>
              <a:t>32</a:t>
            </a:fld>
            <a:endParaRPr lang="en-US"/>
          </a:p>
        </p:txBody>
      </p:sp>
    </p:spTree>
    <p:extLst>
      <p:ext uri="{BB962C8B-B14F-4D97-AF65-F5344CB8AC3E}">
        <p14:creationId xmlns:p14="http://schemas.microsoft.com/office/powerpoint/2010/main" val="107144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our approach identify gene expression patterns that may be indicative of putative 399 cell-cell communication between cells on beads corresponding to the Purkinje layer with cells on spatially 400 adjacent beads in Slide-Seq data of the mouse cerebellum (Fig. 5A). We use a set of over 2,500 known 401 receptor-ligand pairs previously supported by orthogonal biological validations (</a:t>
            </a:r>
            <a:r>
              <a:rPr lang="en-US" dirty="0" err="1"/>
              <a:t>Ramilowski</a:t>
            </a:r>
            <a:r>
              <a:rPr lang="en-US" dirty="0"/>
              <a:t> et al. 402 2015a). Restricting to well detected (CPM &gt; 0 in more than 30 cells) receptor genes in the Purkinje layer 403 beads and well detected ligand genes in the spatially adjacent beads, we applied MERINGUE to test for 404 significant spatial cross correlation between all receptor and ligand gene pairs. </a:t>
            </a:r>
          </a:p>
          <a:p>
            <a:endParaRPr lang="en-US" dirty="0"/>
          </a:p>
          <a:p>
            <a:r>
              <a:rPr lang="en-US" dirty="0"/>
              <a:t>We identified statistically significant inter-cell-type spatial cross-correlation between expression of Ptprz1 (Protein Tyrosine 406 Phosphatase Receptor Type Z1 i.e. PTP</a:t>
            </a:r>
            <a:r>
              <a:rPr lang="el-GR" dirty="0"/>
              <a:t>ζ) </a:t>
            </a:r>
            <a:r>
              <a:rPr lang="en-US" dirty="0"/>
              <a:t>in beads corresponding to Purkinje layer and expression of its ligand </a:t>
            </a:r>
            <a:r>
              <a:rPr lang="en-US" dirty="0" err="1"/>
              <a:t>Ptn</a:t>
            </a:r>
            <a:r>
              <a:rPr lang="en-US" dirty="0"/>
              <a:t> (secreted growth factor pleiotrophin) in spatially adjacent beads (Fig. 5B-C). Ptprz1 has been previously identified to be expressed by Purkinje neurons while </a:t>
            </a:r>
            <a:r>
              <a:rPr lang="en-US" dirty="0" err="1"/>
              <a:t>Ptn</a:t>
            </a:r>
            <a:r>
              <a:rPr lang="en-US" dirty="0"/>
              <a:t> has been previously identified to distribute along Bergmann glial fibers in postnatally developing cerebellum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5EEEA-69D3-6747-9E57-8DE5EFE1D893}" type="slidenum">
              <a:rPr lang="en-US" smtClean="0"/>
              <a:t>33</a:t>
            </a:fld>
            <a:endParaRPr lang="en-US"/>
          </a:p>
        </p:txBody>
      </p:sp>
    </p:spTree>
    <p:extLst>
      <p:ext uri="{BB962C8B-B14F-4D97-AF65-F5344CB8AC3E}">
        <p14:creationId xmlns:p14="http://schemas.microsoft.com/office/powerpoint/2010/main" val="255602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7BA79-0D1E-5540-BB8B-D65B1AB229DA}" type="slidenum">
              <a:rPr lang="en-US" smtClean="0"/>
              <a:t>34</a:t>
            </a:fld>
            <a:endParaRPr lang="en-US"/>
          </a:p>
        </p:txBody>
      </p:sp>
    </p:spTree>
    <p:extLst>
      <p:ext uri="{BB962C8B-B14F-4D97-AF65-F5344CB8AC3E}">
        <p14:creationId xmlns:p14="http://schemas.microsoft.com/office/powerpoint/2010/main" val="81420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6</a:t>
            </a:fld>
            <a:endParaRPr lang="en-US"/>
          </a:p>
        </p:txBody>
      </p:sp>
    </p:spTree>
    <p:extLst>
      <p:ext uri="{BB962C8B-B14F-4D97-AF65-F5344CB8AC3E}">
        <p14:creationId xmlns:p14="http://schemas.microsoft.com/office/powerpoint/2010/main" val="157987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7</a:t>
            </a:fld>
            <a:endParaRPr lang="en-US"/>
          </a:p>
        </p:txBody>
      </p:sp>
    </p:spTree>
    <p:extLst>
      <p:ext uri="{BB962C8B-B14F-4D97-AF65-F5344CB8AC3E}">
        <p14:creationId xmlns:p14="http://schemas.microsoft.com/office/powerpoint/2010/main" val="3333065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8</a:t>
            </a:fld>
            <a:endParaRPr lang="en-US"/>
          </a:p>
        </p:txBody>
      </p:sp>
    </p:spTree>
    <p:extLst>
      <p:ext uri="{BB962C8B-B14F-4D97-AF65-F5344CB8AC3E}">
        <p14:creationId xmlns:p14="http://schemas.microsoft.com/office/powerpoint/2010/main" val="223518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9</a:t>
            </a:fld>
            <a:endParaRPr lang="en-US"/>
          </a:p>
        </p:txBody>
      </p:sp>
    </p:spTree>
    <p:extLst>
      <p:ext uri="{BB962C8B-B14F-4D97-AF65-F5344CB8AC3E}">
        <p14:creationId xmlns:p14="http://schemas.microsoft.com/office/powerpoint/2010/main" val="8659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10</a:t>
            </a:fld>
            <a:endParaRPr lang="en-US"/>
          </a:p>
        </p:txBody>
      </p:sp>
    </p:spTree>
    <p:extLst>
      <p:ext uri="{BB962C8B-B14F-4D97-AF65-F5344CB8AC3E}">
        <p14:creationId xmlns:p14="http://schemas.microsoft.com/office/powerpoint/2010/main" val="321880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11</a:t>
            </a:fld>
            <a:endParaRPr lang="en-US"/>
          </a:p>
        </p:txBody>
      </p:sp>
    </p:spTree>
    <p:extLst>
      <p:ext uri="{BB962C8B-B14F-4D97-AF65-F5344CB8AC3E}">
        <p14:creationId xmlns:p14="http://schemas.microsoft.com/office/powerpoint/2010/main" val="405134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18</a:t>
            </a:fld>
            <a:endParaRPr lang="en-US"/>
          </a:p>
        </p:txBody>
      </p:sp>
    </p:spTree>
    <p:extLst>
      <p:ext uri="{BB962C8B-B14F-4D97-AF65-F5344CB8AC3E}">
        <p14:creationId xmlns:p14="http://schemas.microsoft.com/office/powerpoint/2010/main" val="256170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27883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41893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6999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30189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56290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32751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2/10/26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3308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2/10/26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796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2/10/26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50613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21422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611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2/10/26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0061371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7.tiff"/><Relationship Id="rId7" Type="http://schemas.openxmlformats.org/officeDocument/2006/relationships/customXml" Target="../ink/ink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4.png"/><Relationship Id="rId4" Type="http://schemas.openxmlformats.org/officeDocument/2006/relationships/image" Target="../media/image33.tiff"/></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6.tiff"/><Relationship Id="rId4" Type="http://schemas.openxmlformats.org/officeDocument/2006/relationships/image" Target="../media/image35.tiff"/></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JEFworks-Lab/MERINGU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jef.works/blog/2024/08/29/the-many-ways-to-detect-svgs-using-moransI/"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329BA0-DB82-9E43-B0D2-28613F9FC581}"/>
              </a:ext>
            </a:extLst>
          </p:cNvPr>
          <p:cNvPicPr>
            <a:picLocks noChangeAspect="1"/>
          </p:cNvPicPr>
          <p:nvPr/>
        </p:nvPicPr>
        <p:blipFill>
          <a:blip r:embed="rId3"/>
          <a:stretch>
            <a:fillRect/>
          </a:stretch>
        </p:blipFill>
        <p:spPr>
          <a:xfrm>
            <a:off x="0" y="0"/>
            <a:ext cx="12192000" cy="6858000"/>
          </a:xfrm>
          <a:prstGeom prst="rect">
            <a:avLst/>
          </a:prstGeom>
        </p:spPr>
      </p:pic>
      <p:sp>
        <p:nvSpPr>
          <p:cNvPr id="5" name="Rounded Rectangle 4">
            <a:extLst>
              <a:ext uri="{FF2B5EF4-FFF2-40B4-BE49-F238E27FC236}">
                <a16:creationId xmlns:a16="http://schemas.microsoft.com/office/drawing/2014/main" id="{63560ED3-143C-3B41-8E39-B071FB421A12}"/>
              </a:ext>
            </a:extLst>
          </p:cNvPr>
          <p:cNvSpPr/>
          <p:nvPr/>
        </p:nvSpPr>
        <p:spPr>
          <a:xfrm>
            <a:off x="1100447" y="879434"/>
            <a:ext cx="10276114" cy="5099132"/>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2C888-191A-BE4E-BC50-936F58C2F96E}"/>
              </a:ext>
            </a:extLst>
          </p:cNvPr>
          <p:cNvSpPr>
            <a:spLocks noGrp="1"/>
          </p:cNvSpPr>
          <p:nvPr>
            <p:ph type="ctrTitle"/>
          </p:nvPr>
        </p:nvSpPr>
        <p:spPr>
          <a:xfrm>
            <a:off x="1524000" y="879434"/>
            <a:ext cx="9144000" cy="2387600"/>
          </a:xfrm>
        </p:spPr>
        <p:txBody>
          <a:bodyPr>
            <a:normAutofit/>
          </a:bodyPr>
          <a:lstStyle/>
          <a:p>
            <a:r>
              <a:rPr lang="en-US" sz="4800" b="1" dirty="0"/>
              <a:t>Spatially variable gene (SVG)</a:t>
            </a:r>
            <a:br>
              <a:rPr lang="en-US" sz="4800" b="1" dirty="0"/>
            </a:br>
            <a:r>
              <a:rPr lang="en-US" sz="4800" b="1" dirty="0"/>
              <a:t>expression analysis</a:t>
            </a:r>
          </a:p>
        </p:txBody>
      </p:sp>
      <p:sp>
        <p:nvSpPr>
          <p:cNvPr id="3" name="Subtitle 2">
            <a:extLst>
              <a:ext uri="{FF2B5EF4-FFF2-40B4-BE49-F238E27FC236}">
                <a16:creationId xmlns:a16="http://schemas.microsoft.com/office/drawing/2014/main" id="{7D81DA2D-F427-1749-8E27-D6A19781EB17}"/>
              </a:ext>
            </a:extLst>
          </p:cNvPr>
          <p:cNvSpPr>
            <a:spLocks noGrp="1"/>
          </p:cNvSpPr>
          <p:nvPr>
            <p:ph type="subTitle" idx="1"/>
          </p:nvPr>
        </p:nvSpPr>
        <p:spPr>
          <a:xfrm>
            <a:off x="1524000" y="3602037"/>
            <a:ext cx="9144000" cy="2157495"/>
          </a:xfrm>
        </p:spPr>
        <p:txBody>
          <a:bodyPr>
            <a:normAutofit fontScale="85000" lnSpcReduction="20000"/>
          </a:bodyPr>
          <a:lstStyle/>
          <a:p>
            <a:r>
              <a:rPr lang="en-US" sz="3600" dirty="0">
                <a:ln w="0"/>
                <a:effectLst>
                  <a:outerShdw blurRad="38100" dist="19050" dir="2700000" algn="tl" rotWithShape="0">
                    <a:schemeClr val="dk1">
                      <a:alpha val="40000"/>
                    </a:schemeClr>
                  </a:outerShdw>
                </a:effectLst>
              </a:rPr>
              <a:t>Jean Fan, PhD</a:t>
            </a:r>
          </a:p>
          <a:p>
            <a:r>
              <a:rPr lang="en-US" dirty="0">
                <a:ln w="0"/>
                <a:effectLst>
                  <a:outerShdw blurRad="38100" dist="19050" dir="2700000" algn="tl" rotWithShape="0">
                    <a:schemeClr val="dk1">
                      <a:alpha val="40000"/>
                    </a:schemeClr>
                  </a:outerShdw>
                </a:effectLst>
              </a:rPr>
              <a:t>Associate Professor</a:t>
            </a:r>
          </a:p>
          <a:p>
            <a:r>
              <a:rPr lang="en-US" dirty="0" err="1">
                <a:ln w="0"/>
                <a:effectLst>
                  <a:outerShdw blurRad="38100" dist="19050" dir="2700000" algn="tl" rotWithShape="0">
                    <a:schemeClr val="dk1">
                      <a:alpha val="40000"/>
                    </a:schemeClr>
                  </a:outerShdw>
                </a:effectLst>
              </a:rPr>
              <a:t>JEFworks</a:t>
            </a:r>
            <a:r>
              <a:rPr lang="en-US" dirty="0">
                <a:ln w="0"/>
                <a:effectLst>
                  <a:outerShdw blurRad="38100" dist="19050" dir="2700000" algn="tl" rotWithShape="0">
                    <a:schemeClr val="dk1">
                      <a:alpha val="40000"/>
                    </a:schemeClr>
                  </a:outerShdw>
                </a:effectLst>
              </a:rPr>
              <a:t> Lab</a:t>
            </a:r>
          </a:p>
          <a:p>
            <a:r>
              <a:rPr lang="en-US" dirty="0">
                <a:ln w="0"/>
                <a:effectLst>
                  <a:outerShdw blurRad="38100" dist="19050" dir="2700000" algn="tl" rotWithShape="0">
                    <a:schemeClr val="dk1">
                      <a:alpha val="40000"/>
                    </a:schemeClr>
                  </a:outerShdw>
                </a:effectLst>
              </a:rPr>
              <a:t>Center for Computational Biology</a:t>
            </a:r>
          </a:p>
          <a:p>
            <a:r>
              <a:rPr lang="en-US" dirty="0">
                <a:ln w="0"/>
                <a:effectLst>
                  <a:outerShdw blurRad="38100" dist="19050" dir="2700000" algn="tl" rotWithShape="0">
                    <a:schemeClr val="dk1">
                      <a:alpha val="40000"/>
                    </a:schemeClr>
                  </a:outerShdw>
                </a:effectLst>
              </a:rPr>
              <a:t>Department of Biomedical Engineering</a:t>
            </a:r>
          </a:p>
          <a:p>
            <a:r>
              <a:rPr lang="en-US" dirty="0">
                <a:ln w="0"/>
                <a:effectLst>
                  <a:outerShdw blurRad="38100" dist="19050" dir="2700000" algn="tl" rotWithShape="0">
                    <a:schemeClr val="dk1">
                      <a:alpha val="40000"/>
                    </a:schemeClr>
                  </a:outerShdw>
                </a:effectLst>
              </a:rPr>
              <a:t>Johns Hopkins University</a:t>
            </a:r>
          </a:p>
          <a:p>
            <a:endParaRPr lang="en-US" dirty="0"/>
          </a:p>
        </p:txBody>
      </p:sp>
    </p:spTree>
    <p:extLst>
      <p:ext uri="{BB962C8B-B14F-4D97-AF65-F5344CB8AC3E}">
        <p14:creationId xmlns:p14="http://schemas.microsoft.com/office/powerpoint/2010/main" val="136172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7" name="Content Placeholder 3">
            <a:extLst>
              <a:ext uri="{FF2B5EF4-FFF2-40B4-BE49-F238E27FC236}">
                <a16:creationId xmlns:a16="http://schemas.microsoft.com/office/drawing/2014/main" id="{707A5613-3D06-7809-8BFB-82F9865895A9}"/>
              </a:ext>
            </a:extLst>
          </p:cNvPr>
          <p:cNvPicPr>
            <a:picLocks noChangeAspect="1"/>
          </p:cNvPicPr>
          <p:nvPr/>
        </p:nvPicPr>
        <p:blipFill rotWithShape="1">
          <a:blip r:embed="rId4">
            <a:alphaModFix/>
            <a:extLst>
              <a:ext uri="{28A0092B-C50C-407E-A947-70E740481C1C}">
                <a14:useLocalDpi xmlns:a14="http://schemas.microsoft.com/office/drawing/2010/main"/>
              </a:ext>
            </a:extLst>
          </a:blip>
          <a:srcRect l="1" r="67104"/>
          <a:stretch/>
        </p:blipFill>
        <p:spPr>
          <a:xfrm>
            <a:off x="3461656" y="2868952"/>
            <a:ext cx="2842755" cy="3374010"/>
          </a:xfrm>
          <a:prstGeom prst="rect">
            <a:avLst/>
          </a:prstGeom>
        </p:spPr>
      </p:pic>
      <p:sp>
        <p:nvSpPr>
          <p:cNvPr id="14" name="Rectangle 13">
            <a:extLst>
              <a:ext uri="{FF2B5EF4-FFF2-40B4-BE49-F238E27FC236}">
                <a16:creationId xmlns:a16="http://schemas.microsoft.com/office/drawing/2014/main" id="{C4097BA0-B191-15A3-352A-67918AFBA244}"/>
              </a:ext>
            </a:extLst>
          </p:cNvPr>
          <p:cNvSpPr/>
          <p:nvPr/>
        </p:nvSpPr>
        <p:spPr>
          <a:xfrm>
            <a:off x="4181238" y="1625110"/>
            <a:ext cx="1914762"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3BD89D-C5B3-A7C8-121C-3C8716C9ECD7}"/>
              </a:ext>
            </a:extLst>
          </p:cNvPr>
          <p:cNvSpPr/>
          <p:nvPr/>
        </p:nvSpPr>
        <p:spPr>
          <a:xfrm>
            <a:off x="5793313" y="297327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68D82A5-D823-D2D7-061A-39E7E86B38C0}"/>
              </a:ext>
            </a:extLst>
          </p:cNvPr>
          <p:cNvPicPr>
            <a:picLocks noChangeAspect="1"/>
          </p:cNvPicPr>
          <p:nvPr/>
        </p:nvPicPr>
        <p:blipFill>
          <a:blip r:embed="rId5"/>
          <a:stretch>
            <a:fillRect/>
          </a:stretch>
        </p:blipFill>
        <p:spPr>
          <a:xfrm>
            <a:off x="2335213" y="3554943"/>
            <a:ext cx="977900" cy="1981200"/>
          </a:xfrm>
          <a:prstGeom prst="rect">
            <a:avLst/>
          </a:prstGeom>
        </p:spPr>
      </p:pic>
      <p:sp>
        <p:nvSpPr>
          <p:cNvPr id="3" name="TextBox 2">
            <a:extLst>
              <a:ext uri="{FF2B5EF4-FFF2-40B4-BE49-F238E27FC236}">
                <a16:creationId xmlns:a16="http://schemas.microsoft.com/office/drawing/2014/main" id="{79B2DCF6-039F-381B-2D85-B34B6E12A484}"/>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18480C44-E033-73CB-A4DE-197F3B05D8F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83749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8" name="Picture 7">
            <a:extLst>
              <a:ext uri="{FF2B5EF4-FFF2-40B4-BE49-F238E27FC236}">
                <a16:creationId xmlns:a16="http://schemas.microsoft.com/office/drawing/2014/main" id="{40A46D7B-36CE-6E26-7368-BE3DEE83066B}"/>
              </a:ext>
            </a:extLst>
          </p:cNvPr>
          <p:cNvPicPr>
            <a:picLocks noChangeAspect="1"/>
          </p:cNvPicPr>
          <p:nvPr/>
        </p:nvPicPr>
        <p:blipFill>
          <a:blip r:embed="rId4"/>
          <a:stretch>
            <a:fillRect/>
          </a:stretch>
        </p:blipFill>
        <p:spPr>
          <a:xfrm>
            <a:off x="2335213" y="3554943"/>
            <a:ext cx="977900" cy="1981200"/>
          </a:xfrm>
          <a:prstGeom prst="rect">
            <a:avLst/>
          </a:prstGeom>
        </p:spPr>
      </p:pic>
      <p:pic>
        <p:nvPicPr>
          <p:cNvPr id="11" name="Content Placeholder 3">
            <a:extLst>
              <a:ext uri="{FF2B5EF4-FFF2-40B4-BE49-F238E27FC236}">
                <a16:creationId xmlns:a16="http://schemas.microsoft.com/office/drawing/2014/main" id="{85DF7119-6493-69F3-8BF5-1BCAEED05F09}"/>
              </a:ext>
            </a:extLst>
          </p:cNvPr>
          <p:cNvPicPr>
            <a:picLocks noChangeAspect="1"/>
          </p:cNvPicPr>
          <p:nvPr/>
        </p:nvPicPr>
        <p:blipFill rotWithShape="1">
          <a:blip r:embed="rId5">
            <a:alphaModFix/>
            <a:extLst>
              <a:ext uri="{28A0092B-C50C-407E-A947-70E740481C1C}">
                <a14:useLocalDpi xmlns:a14="http://schemas.microsoft.com/office/drawing/2010/main"/>
              </a:ext>
            </a:extLst>
          </a:blip>
          <a:srcRect l="65920" r="1339"/>
          <a:stretch/>
        </p:blipFill>
        <p:spPr>
          <a:xfrm>
            <a:off x="3513349" y="2856777"/>
            <a:ext cx="2851479" cy="3400296"/>
          </a:xfrm>
          <a:prstGeom prst="rect">
            <a:avLst/>
          </a:prstGeom>
        </p:spPr>
      </p:pic>
      <p:sp>
        <p:nvSpPr>
          <p:cNvPr id="12" name="Rectangle 11">
            <a:extLst>
              <a:ext uri="{FF2B5EF4-FFF2-40B4-BE49-F238E27FC236}">
                <a16:creationId xmlns:a16="http://schemas.microsoft.com/office/drawing/2014/main" id="{54A820BE-D036-1BCD-630F-80BC6D1AC179}"/>
              </a:ext>
            </a:extLst>
          </p:cNvPr>
          <p:cNvSpPr/>
          <p:nvPr/>
        </p:nvSpPr>
        <p:spPr>
          <a:xfrm>
            <a:off x="5661102" y="290923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94480F-6429-3DE0-A638-4B543A5EB3A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11C73E88-0FBB-B7DF-D729-859EDDABCBC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1434228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A72BD-C944-5F32-737A-709ECB05F6C2}"/>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7" name="Picture 6">
            <a:extLst>
              <a:ext uri="{FF2B5EF4-FFF2-40B4-BE49-F238E27FC236}">
                <a16:creationId xmlns:a16="http://schemas.microsoft.com/office/drawing/2014/main" id="{B64F74CC-E4E4-EF04-9359-E1458B190DF3}"/>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4025554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E03F-E497-EC0F-6E05-317288446FD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E0DBEBA-F0D7-F35D-6F62-34B0CACC7F4E}"/>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6" name="Picture 5">
            <a:extLst>
              <a:ext uri="{FF2B5EF4-FFF2-40B4-BE49-F238E27FC236}">
                <a16:creationId xmlns:a16="http://schemas.microsoft.com/office/drawing/2014/main" id="{3E302C15-A580-76B3-F561-F8C291CAA87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3241669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CC2E-2712-E23A-5992-AE43FB4368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514EAD6-6B24-6C6B-FD6B-F2EE1E429CCF}"/>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915FD9B2-F5B2-AB98-7C7E-F21FA6C814D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869252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0E18-F0C7-A9D5-B94A-4462A0DD17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1A762F2-FCA6-E2AF-B8E8-B281E0061000}"/>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16CD2BD5-5372-11B8-B162-9F4EA11A898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2022480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8C91E-FDC6-E12B-65DB-49BDF5DBF8E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5F0B14B-2199-CB9F-3D7F-6E8CA9D2E4D9}"/>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8094D955-73A7-AAC7-C72F-CD36CCDE6A95}"/>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787250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1E07-7E14-2B57-AFE7-867D6CED7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A1F7-101A-D5D2-87C5-6789D60EEFDA}"/>
              </a:ext>
            </a:extLst>
          </p:cNvPr>
          <p:cNvSpPr>
            <a:spLocks noGrp="1"/>
          </p:cNvSpPr>
          <p:nvPr>
            <p:ph type="title"/>
          </p:nvPr>
        </p:nvSpPr>
        <p:spPr/>
        <p:txBody>
          <a:bodyPr>
            <a:normAutofit/>
          </a:bodyPr>
          <a:lstStyle/>
          <a:p>
            <a:r>
              <a:rPr lang="en-US" sz="3200" dirty="0"/>
              <a:t>Moran’s I has a closed form that we can compute to solve for the distribution and obtain a p-value</a:t>
            </a:r>
          </a:p>
        </p:txBody>
      </p:sp>
      <p:pic>
        <p:nvPicPr>
          <p:cNvPr id="4" name="Picture 3">
            <a:extLst>
              <a:ext uri="{FF2B5EF4-FFF2-40B4-BE49-F238E27FC236}">
                <a16:creationId xmlns:a16="http://schemas.microsoft.com/office/drawing/2014/main" id="{9B8ED0DD-BC4E-D5F5-C9A3-6E84998C8D56}"/>
              </a:ext>
            </a:extLst>
          </p:cNvPr>
          <p:cNvPicPr>
            <a:picLocks noChangeAspect="1"/>
          </p:cNvPicPr>
          <p:nvPr/>
        </p:nvPicPr>
        <p:blipFill>
          <a:blip r:embed="rId2"/>
          <a:stretch>
            <a:fillRect/>
          </a:stretch>
        </p:blipFill>
        <p:spPr>
          <a:xfrm>
            <a:off x="1131687" y="2341318"/>
            <a:ext cx="5233651" cy="1279337"/>
          </a:xfrm>
          <a:prstGeom prst="rect">
            <a:avLst/>
          </a:prstGeom>
        </p:spPr>
      </p:pic>
      <p:pic>
        <p:nvPicPr>
          <p:cNvPr id="7" name="Picture 6">
            <a:extLst>
              <a:ext uri="{FF2B5EF4-FFF2-40B4-BE49-F238E27FC236}">
                <a16:creationId xmlns:a16="http://schemas.microsoft.com/office/drawing/2014/main" id="{C23EDFB0-D41F-BF6D-0339-5B1B45653DBB}"/>
              </a:ext>
            </a:extLst>
          </p:cNvPr>
          <p:cNvPicPr>
            <a:picLocks noChangeAspect="1"/>
          </p:cNvPicPr>
          <p:nvPr/>
        </p:nvPicPr>
        <p:blipFill>
          <a:blip r:embed="rId3"/>
          <a:stretch>
            <a:fillRect/>
          </a:stretch>
        </p:blipFill>
        <p:spPr>
          <a:xfrm>
            <a:off x="723900" y="4091008"/>
            <a:ext cx="4697186" cy="2220892"/>
          </a:xfrm>
          <a:prstGeom prst="rect">
            <a:avLst/>
          </a:prstGeom>
        </p:spPr>
      </p:pic>
    </p:spTree>
    <p:extLst>
      <p:ext uri="{BB962C8B-B14F-4D97-AF65-F5344CB8AC3E}">
        <p14:creationId xmlns:p14="http://schemas.microsoft.com/office/powerpoint/2010/main" val="2147829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D9CBFC7-48C7-7F0C-B9A5-698768916607}"/>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gene is not spatially variable</a:t>
            </a:r>
            <a:endParaRPr lang="en-US" sz="2500" i="1" baseline="-25000">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gene is spatially variable</a:t>
            </a:r>
            <a:endParaRPr lang="en-US" sz="2500" i="1" baseline="-25000">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grpSp>
        <p:nvGrpSpPr>
          <p:cNvPr id="12" name="Group 11">
            <a:extLst>
              <a:ext uri="{FF2B5EF4-FFF2-40B4-BE49-F238E27FC236}">
                <a16:creationId xmlns:a16="http://schemas.microsoft.com/office/drawing/2014/main" id="{BE7A56AA-B61A-9BD6-C0B7-F3CC467E212D}"/>
              </a:ext>
            </a:extLst>
          </p:cNvPr>
          <p:cNvGrpSpPr/>
          <p:nvPr/>
        </p:nvGrpSpPr>
        <p:grpSpPr>
          <a:xfrm>
            <a:off x="3665830" y="2403448"/>
            <a:ext cx="5106983" cy="3431367"/>
            <a:chOff x="6246817" y="2403448"/>
            <a:chExt cx="5106983" cy="3431367"/>
          </a:xfrm>
        </p:grpSpPr>
        <p:pic>
          <p:nvPicPr>
            <p:cNvPr id="13" name="Picture 12">
              <a:extLst>
                <a:ext uri="{FF2B5EF4-FFF2-40B4-BE49-F238E27FC236}">
                  <a16:creationId xmlns:a16="http://schemas.microsoft.com/office/drawing/2014/main" id="{23AE7FF9-7C35-DE86-D789-02A28E89644A}"/>
                </a:ext>
              </a:extLst>
            </p:cNvPr>
            <p:cNvPicPr>
              <a:picLocks noChangeAspect="1"/>
            </p:cNvPicPr>
            <p:nvPr/>
          </p:nvPicPr>
          <p:blipFill rotWithShape="1">
            <a:blip r:embed="rId3"/>
            <a:srcRect t="13032" b="11193"/>
            <a:stretch/>
          </p:blipFill>
          <p:spPr>
            <a:xfrm>
              <a:off x="6246817" y="2524298"/>
              <a:ext cx="5106983" cy="3310517"/>
            </a:xfrm>
            <a:prstGeom prst="rect">
              <a:avLst/>
            </a:prstGeom>
          </p:spPr>
        </p:pic>
        <p:pic>
          <p:nvPicPr>
            <p:cNvPr id="14" name="Picture 13" descr="A white text on a black background&#10;&#10;Description automatically generated">
              <a:extLst>
                <a:ext uri="{FF2B5EF4-FFF2-40B4-BE49-F238E27FC236}">
                  <a16:creationId xmlns:a16="http://schemas.microsoft.com/office/drawing/2014/main" id="{AAE6144E-787A-26E4-E530-1C500E3A6C20}"/>
                </a:ext>
              </a:extLst>
            </p:cNvPr>
            <p:cNvPicPr>
              <a:picLocks noChangeAspect="1"/>
            </p:cNvPicPr>
            <p:nvPr/>
          </p:nvPicPr>
          <p:blipFill>
            <a:blip r:embed="rId4"/>
            <a:stretch>
              <a:fillRect/>
            </a:stretch>
          </p:blipFill>
          <p:spPr>
            <a:xfrm>
              <a:off x="8759848" y="5445408"/>
              <a:ext cx="473233" cy="299937"/>
            </a:xfrm>
            <a:prstGeom prst="rect">
              <a:avLst/>
            </a:prstGeom>
          </p:spPr>
        </p:pic>
        <p:pic>
          <p:nvPicPr>
            <p:cNvPr id="15" name="Picture 14" descr="A white letter on a black background&#10;&#10;Description automatically generated">
              <a:extLst>
                <a:ext uri="{FF2B5EF4-FFF2-40B4-BE49-F238E27FC236}">
                  <a16:creationId xmlns:a16="http://schemas.microsoft.com/office/drawing/2014/main" id="{826D78E4-5A45-5184-5F2D-E54059ABEE46}"/>
                </a:ext>
              </a:extLst>
            </p:cNvPr>
            <p:cNvPicPr>
              <a:picLocks noChangeAspect="1"/>
            </p:cNvPicPr>
            <p:nvPr/>
          </p:nvPicPr>
          <p:blipFill>
            <a:blip r:embed="rId5"/>
            <a:stretch>
              <a:fillRect/>
            </a:stretch>
          </p:blipFill>
          <p:spPr>
            <a:xfrm>
              <a:off x="9112185" y="4237073"/>
              <a:ext cx="349450" cy="384395"/>
            </a:xfrm>
            <a:prstGeom prst="rect">
              <a:avLst/>
            </a:prstGeom>
          </p:spPr>
        </p:pic>
        <p:cxnSp>
          <p:nvCxnSpPr>
            <p:cNvPr id="16" name="Straight Connector 15">
              <a:extLst>
                <a:ext uri="{FF2B5EF4-FFF2-40B4-BE49-F238E27FC236}">
                  <a16:creationId xmlns:a16="http://schemas.microsoft.com/office/drawing/2014/main" id="{83CA1575-BAF2-2133-B9B6-5B3668F4A0B0}"/>
                </a:ext>
              </a:extLst>
            </p:cNvPr>
            <p:cNvCxnSpPr>
              <a:cxnSpLocks/>
            </p:cNvCxnSpPr>
            <p:nvPr/>
          </p:nvCxnSpPr>
          <p:spPr>
            <a:xfrm flipV="1">
              <a:off x="9521010" y="2808678"/>
              <a:ext cx="0" cy="2492540"/>
            </a:xfrm>
            <a:prstGeom prst="line">
              <a:avLst/>
            </a:prstGeom>
            <a:ln w="76200">
              <a:solidFill>
                <a:srgbClr val="0070C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C9A9EC1-9169-E360-613E-833D48937393}"/>
                </a:ext>
              </a:extLst>
            </p:cNvPr>
            <p:cNvSpPr txBox="1"/>
            <p:nvPr/>
          </p:nvSpPr>
          <p:spPr>
            <a:xfrm>
              <a:off x="8887278" y="2403448"/>
              <a:ext cx="1281120" cy="369332"/>
            </a:xfrm>
            <a:prstGeom prst="rect">
              <a:avLst/>
            </a:prstGeom>
            <a:noFill/>
          </p:spPr>
          <p:txBody>
            <a:bodyPr wrap="none" rtlCol="0">
              <a:spAutoFit/>
            </a:bodyPr>
            <a:lstStyle/>
            <a:p>
              <a:r>
                <a:rPr lang="en-US" b="1">
                  <a:solidFill>
                    <a:srgbClr val="0070C0"/>
                  </a:solidFill>
                  <a:latin typeface="Times New Roman" panose="02020603050405020304" pitchFamily="18" charset="0"/>
                  <a:cs typeface="Times New Roman" panose="02020603050405020304" pitchFamily="18" charset="0"/>
                </a:rPr>
                <a:t>Observed </a:t>
              </a:r>
              <a:r>
                <a:rPr lang="en-US" b="1" i="1">
                  <a:solidFill>
                    <a:srgbClr val="0070C0"/>
                  </a:solidFill>
                  <a:latin typeface="Times New Roman" panose="02020603050405020304" pitchFamily="18" charset="0"/>
                  <a:cs typeface="Times New Roman" panose="02020603050405020304" pitchFamily="18" charset="0"/>
                </a:rPr>
                <a:t>I</a:t>
              </a:r>
            </a:p>
          </p:txBody>
        </p:sp>
      </p:grpSp>
      <p:sp>
        <p:nvSpPr>
          <p:cNvPr id="2" name="TextBox 1">
            <a:extLst>
              <a:ext uri="{FF2B5EF4-FFF2-40B4-BE49-F238E27FC236}">
                <a16:creationId xmlns:a16="http://schemas.microsoft.com/office/drawing/2014/main" id="{7EE5E3C8-4BF2-42E5-0F5F-4175B1A8D06C}"/>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FFF6D6E6-7155-5E29-CFB6-542D55CE3F3D}"/>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128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19505C-4017-9A8D-FE94-F1054863B7FC}"/>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a:t>
            </a:r>
            <a:r>
              <a:rPr lang="en-US" sz="2500" i="1">
                <a:solidFill>
                  <a:srgbClr val="C00000"/>
                </a:solidFill>
                <a:latin typeface="Cambria Math" panose="02040503050406030204" pitchFamily="18" charset="0"/>
                <a:ea typeface="Cambria Math" panose="02040503050406030204" pitchFamily="18" charset="0"/>
              </a:rPr>
              <a:t>gene is not spatially variable</a:t>
            </a:r>
            <a:endParaRPr lang="en-US" sz="2500" i="1" baseline="-25000">
              <a:solidFill>
                <a:srgbClr val="C00000"/>
              </a:solidFill>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a:t>
            </a:r>
            <a:r>
              <a:rPr lang="en-US" sz="2500" i="1">
                <a:solidFill>
                  <a:srgbClr val="00B050"/>
                </a:solidFill>
                <a:latin typeface="Cambria Math" panose="02040503050406030204" pitchFamily="18" charset="0"/>
                <a:ea typeface="Cambria Math" panose="02040503050406030204" pitchFamily="18" charset="0"/>
              </a:rPr>
              <a:t>gene is spatially variable</a:t>
            </a:r>
            <a:endParaRPr lang="en-US" sz="2500" i="1" baseline="-25000">
              <a:solidFill>
                <a:srgbClr val="00B050"/>
              </a:solidFill>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pic>
        <p:nvPicPr>
          <p:cNvPr id="4" name="Content Placeholder 3">
            <a:extLst>
              <a:ext uri="{FF2B5EF4-FFF2-40B4-BE49-F238E27FC236}">
                <a16:creationId xmlns:a16="http://schemas.microsoft.com/office/drawing/2014/main" id="{C7825F45-40DE-5766-7EA3-3ECCF937F642}"/>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l="-2873" r="1340"/>
          <a:stretch/>
        </p:blipFill>
        <p:spPr>
          <a:xfrm>
            <a:off x="2155587" y="2397533"/>
            <a:ext cx="7880826" cy="3030414"/>
          </a:xfrm>
          <a:prstGeom prst="rect">
            <a:avLst/>
          </a:prstGeom>
        </p:spPr>
      </p:pic>
      <p:sp>
        <p:nvSpPr>
          <p:cNvPr id="3" name="TextBox 2">
            <a:extLst>
              <a:ext uri="{FF2B5EF4-FFF2-40B4-BE49-F238E27FC236}">
                <a16:creationId xmlns:a16="http://schemas.microsoft.com/office/drawing/2014/main" id="{688C7951-F1E7-B3CC-076D-3D1C216AC89A}"/>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5" name="TextBox 4">
            <a:extLst>
              <a:ext uri="{FF2B5EF4-FFF2-40B4-BE49-F238E27FC236}">
                <a16:creationId xmlns:a16="http://schemas.microsoft.com/office/drawing/2014/main" id="{B68A9DCA-B52D-420D-13F9-BE450F254318}"/>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28001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AF9AA4-A4A3-954B-99E9-74A3859A14FB}"/>
              </a:ext>
            </a:extLst>
          </p:cNvPr>
          <p:cNvGrpSpPr/>
          <p:nvPr/>
        </p:nvGrpSpPr>
        <p:grpSpPr>
          <a:xfrm>
            <a:off x="148524" y="2476676"/>
            <a:ext cx="3048335" cy="2166389"/>
            <a:chOff x="5489180" y="5287643"/>
            <a:chExt cx="3048335" cy="2166389"/>
          </a:xfrm>
        </p:grpSpPr>
        <p:pic>
          <p:nvPicPr>
            <p:cNvPr id="10" name="Picture 9">
              <a:extLst>
                <a:ext uri="{FF2B5EF4-FFF2-40B4-BE49-F238E27FC236}">
                  <a16:creationId xmlns:a16="http://schemas.microsoft.com/office/drawing/2014/main" id="{03B1A615-D1F0-B14C-B104-46F6848F84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3840" y="5700900"/>
              <a:ext cx="1966665" cy="1753132"/>
            </a:xfrm>
            <a:prstGeom prst="rect">
              <a:avLst/>
            </a:prstGeom>
          </p:spPr>
        </p:pic>
        <p:sp>
          <p:nvSpPr>
            <p:cNvPr id="16" name="TextBox 15">
              <a:extLst>
                <a:ext uri="{FF2B5EF4-FFF2-40B4-BE49-F238E27FC236}">
                  <a16:creationId xmlns:a16="http://schemas.microsoft.com/office/drawing/2014/main" id="{D4F95DC7-F13C-AC47-99D8-19288A4366CD}"/>
                </a:ext>
              </a:extLst>
            </p:cNvPr>
            <p:cNvSpPr txBox="1"/>
            <p:nvPr/>
          </p:nvSpPr>
          <p:spPr>
            <a:xfrm>
              <a:off x="5489180" y="5287643"/>
              <a:ext cx="3048335" cy="738664"/>
            </a:xfrm>
            <a:prstGeom prst="rect">
              <a:avLst/>
            </a:prstGeom>
            <a:noFill/>
          </p:spPr>
          <p:txBody>
            <a:bodyPr wrap="none" rtlCol="0">
              <a:spAutoFit/>
            </a:bodyPr>
            <a:lstStyle/>
            <a:p>
              <a:pPr algn="ctr"/>
              <a:r>
                <a:rPr lang="en-US" sz="1400" dirty="0"/>
                <a:t>olfactory bulb (Spatial Transcriptomics)</a:t>
              </a:r>
            </a:p>
            <a:p>
              <a:pPr algn="ctr"/>
              <a:r>
                <a:rPr lang="en-US" sz="1400" dirty="0"/>
                <a:t>(Stahl et al, Science 2016)</a:t>
              </a:r>
            </a:p>
            <a:p>
              <a:pPr algn="ctr"/>
              <a:endParaRPr lang="en-US" sz="1400" dirty="0"/>
            </a:p>
          </p:txBody>
        </p:sp>
      </p:grpSp>
      <p:grpSp>
        <p:nvGrpSpPr>
          <p:cNvPr id="2" name="Group 1">
            <a:extLst>
              <a:ext uri="{FF2B5EF4-FFF2-40B4-BE49-F238E27FC236}">
                <a16:creationId xmlns:a16="http://schemas.microsoft.com/office/drawing/2014/main" id="{530EB6E2-8B03-634B-901F-B0950CAD7FAF}"/>
              </a:ext>
            </a:extLst>
          </p:cNvPr>
          <p:cNvGrpSpPr/>
          <p:nvPr/>
        </p:nvGrpSpPr>
        <p:grpSpPr>
          <a:xfrm>
            <a:off x="2531447" y="385867"/>
            <a:ext cx="2427459" cy="2044437"/>
            <a:chOff x="-3542730" y="2234908"/>
            <a:chExt cx="2427459" cy="2044437"/>
          </a:xfrm>
        </p:grpSpPr>
        <p:pic>
          <p:nvPicPr>
            <p:cNvPr id="18" name="Picture 17">
              <a:extLst>
                <a:ext uri="{FF2B5EF4-FFF2-40B4-BE49-F238E27FC236}">
                  <a16:creationId xmlns:a16="http://schemas.microsoft.com/office/drawing/2014/main" id="{EAFD1512-3134-5B4C-9999-0D88D3D64A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1027" y="2736925"/>
              <a:ext cx="1572663" cy="1542420"/>
            </a:xfrm>
            <a:prstGeom prst="rect">
              <a:avLst/>
            </a:prstGeom>
          </p:spPr>
        </p:pic>
        <p:sp>
          <p:nvSpPr>
            <p:cNvPr id="19" name="TextBox 18">
              <a:extLst>
                <a:ext uri="{FF2B5EF4-FFF2-40B4-BE49-F238E27FC236}">
                  <a16:creationId xmlns:a16="http://schemas.microsoft.com/office/drawing/2014/main" id="{6C932954-830D-5547-914A-81C42416D93D}"/>
                </a:ext>
              </a:extLst>
            </p:cNvPr>
            <p:cNvSpPr txBox="1"/>
            <p:nvPr/>
          </p:nvSpPr>
          <p:spPr>
            <a:xfrm>
              <a:off x="-3542730" y="2234908"/>
              <a:ext cx="2427459" cy="738664"/>
            </a:xfrm>
            <a:prstGeom prst="rect">
              <a:avLst/>
            </a:prstGeom>
            <a:noFill/>
          </p:spPr>
          <p:txBody>
            <a:bodyPr wrap="none" rtlCol="0">
              <a:spAutoFit/>
            </a:bodyPr>
            <a:lstStyle/>
            <a:p>
              <a:pPr algn="ctr"/>
              <a:r>
                <a:rPr lang="en-US" sz="1400" dirty="0"/>
                <a:t>cerebellum (</a:t>
              </a:r>
              <a:r>
                <a:rPr lang="en-US" sz="1400" dirty="0" err="1"/>
                <a:t>SlideSeq</a:t>
              </a:r>
              <a:r>
                <a:rPr lang="en-US" sz="1400" dirty="0"/>
                <a:t>)</a:t>
              </a:r>
            </a:p>
            <a:p>
              <a:pPr algn="ctr"/>
              <a:r>
                <a:rPr lang="en-US" sz="1400" dirty="0"/>
                <a:t>(</a:t>
              </a:r>
              <a:r>
                <a:rPr lang="en-US" sz="1400" dirty="0" err="1"/>
                <a:t>Rodriques</a:t>
              </a:r>
              <a:r>
                <a:rPr lang="en-US" sz="1400" dirty="0"/>
                <a:t> et al, Science 2019)</a:t>
              </a:r>
            </a:p>
            <a:p>
              <a:pPr algn="ctr"/>
              <a:endParaRPr lang="en-US" sz="1400" dirty="0"/>
            </a:p>
          </p:txBody>
        </p:sp>
      </p:grpSp>
      <p:sp>
        <p:nvSpPr>
          <p:cNvPr id="23" name="TextBox 22">
            <a:extLst>
              <a:ext uri="{FF2B5EF4-FFF2-40B4-BE49-F238E27FC236}">
                <a16:creationId xmlns:a16="http://schemas.microsoft.com/office/drawing/2014/main" id="{975B98F4-425A-2644-8AD8-1F8089AC057F}"/>
              </a:ext>
            </a:extLst>
          </p:cNvPr>
          <p:cNvSpPr txBox="1"/>
          <p:nvPr/>
        </p:nvSpPr>
        <p:spPr>
          <a:xfrm>
            <a:off x="962743" y="4741120"/>
            <a:ext cx="1283044" cy="307777"/>
          </a:xfrm>
          <a:prstGeom prst="rect">
            <a:avLst/>
          </a:prstGeom>
          <a:noFill/>
        </p:spPr>
        <p:txBody>
          <a:bodyPr wrap="none" rtlCol="0">
            <a:spAutoFit/>
          </a:bodyPr>
          <a:lstStyle/>
          <a:p>
            <a:r>
              <a:rPr lang="en-US" sz="1400" dirty="0"/>
              <a:t>cortex (</a:t>
            </a:r>
            <a:r>
              <a:rPr lang="en-US" sz="1400" dirty="0" err="1"/>
              <a:t>Visium</a:t>
            </a:r>
            <a:r>
              <a:rPr lang="en-US" sz="1400" dirty="0"/>
              <a:t>)</a:t>
            </a:r>
          </a:p>
        </p:txBody>
      </p:sp>
      <p:grpSp>
        <p:nvGrpSpPr>
          <p:cNvPr id="17" name="Group 16">
            <a:extLst>
              <a:ext uri="{FF2B5EF4-FFF2-40B4-BE49-F238E27FC236}">
                <a16:creationId xmlns:a16="http://schemas.microsoft.com/office/drawing/2014/main" id="{975F314B-23CE-E549-9F66-F5B8DC9F08FE}"/>
              </a:ext>
            </a:extLst>
          </p:cNvPr>
          <p:cNvGrpSpPr/>
          <p:nvPr/>
        </p:nvGrpSpPr>
        <p:grpSpPr>
          <a:xfrm>
            <a:off x="495408" y="403452"/>
            <a:ext cx="1810254" cy="1911641"/>
            <a:chOff x="9302454" y="-1548602"/>
            <a:chExt cx="2696455" cy="2739028"/>
          </a:xfrm>
        </p:grpSpPr>
        <p:pic>
          <p:nvPicPr>
            <p:cNvPr id="12" name="Picture 11">
              <a:extLst>
                <a:ext uri="{FF2B5EF4-FFF2-40B4-BE49-F238E27FC236}">
                  <a16:creationId xmlns:a16="http://schemas.microsoft.com/office/drawing/2014/main" id="{A7E176EE-EF90-5643-8497-51935C42DAE1}"/>
                </a:ext>
              </a:extLst>
            </p:cNvPr>
            <p:cNvPicPr>
              <a:picLocks noChangeAspect="1"/>
            </p:cNvPicPr>
            <p:nvPr/>
          </p:nvPicPr>
          <p:blipFill>
            <a:blip r:embed="rId5"/>
            <a:stretch>
              <a:fillRect/>
            </a:stretch>
          </p:blipFill>
          <p:spPr>
            <a:xfrm>
              <a:off x="9302454" y="-930475"/>
              <a:ext cx="2438401" cy="2120901"/>
            </a:xfrm>
            <a:prstGeom prst="rect">
              <a:avLst/>
            </a:prstGeom>
          </p:spPr>
        </p:pic>
        <p:sp>
          <p:nvSpPr>
            <p:cNvPr id="25" name="TextBox 24">
              <a:extLst>
                <a:ext uri="{FF2B5EF4-FFF2-40B4-BE49-F238E27FC236}">
                  <a16:creationId xmlns:a16="http://schemas.microsoft.com/office/drawing/2014/main" id="{7F853C5C-1698-CE41-8146-F3A18B4F94DF}"/>
                </a:ext>
              </a:extLst>
            </p:cNvPr>
            <p:cNvSpPr txBox="1"/>
            <p:nvPr/>
          </p:nvSpPr>
          <p:spPr>
            <a:xfrm>
              <a:off x="9581077" y="-1548602"/>
              <a:ext cx="2417832" cy="1058369"/>
            </a:xfrm>
            <a:prstGeom prst="rect">
              <a:avLst/>
            </a:prstGeom>
            <a:noFill/>
          </p:spPr>
          <p:txBody>
            <a:bodyPr wrap="none" rtlCol="0">
              <a:spAutoFit/>
            </a:bodyPr>
            <a:lstStyle/>
            <a:p>
              <a:pPr algn="ctr"/>
              <a:r>
                <a:rPr lang="en-US" sz="1400" dirty="0"/>
                <a:t>embryo (</a:t>
              </a:r>
              <a:r>
                <a:rPr lang="en-US" sz="1400" dirty="0" err="1"/>
                <a:t>DBiT</a:t>
              </a:r>
              <a:r>
                <a:rPr lang="en-US" sz="1400" dirty="0"/>
                <a:t>-seq)</a:t>
              </a:r>
            </a:p>
            <a:p>
              <a:pPr algn="ctr"/>
              <a:r>
                <a:rPr lang="en-US" sz="1400" dirty="0"/>
                <a:t>(Liu et al, Cell 2020)</a:t>
              </a:r>
            </a:p>
            <a:p>
              <a:pPr algn="ctr"/>
              <a:endParaRPr lang="en-US" sz="1400" dirty="0"/>
            </a:p>
          </p:txBody>
        </p:sp>
      </p:grpSp>
      <p:grpSp>
        <p:nvGrpSpPr>
          <p:cNvPr id="26" name="Group 25">
            <a:extLst>
              <a:ext uri="{FF2B5EF4-FFF2-40B4-BE49-F238E27FC236}">
                <a16:creationId xmlns:a16="http://schemas.microsoft.com/office/drawing/2014/main" id="{9809B0D7-F58F-BD4E-A122-AF299D586F6C}"/>
              </a:ext>
            </a:extLst>
          </p:cNvPr>
          <p:cNvGrpSpPr/>
          <p:nvPr/>
        </p:nvGrpSpPr>
        <p:grpSpPr>
          <a:xfrm>
            <a:off x="3052637" y="238269"/>
            <a:ext cx="8604850" cy="4369445"/>
            <a:chOff x="495439" y="1206228"/>
            <a:chExt cx="10637975" cy="5401845"/>
          </a:xfrm>
        </p:grpSpPr>
        <p:sp>
          <p:nvSpPr>
            <p:cNvPr id="27" name="TextBox 26">
              <a:extLst>
                <a:ext uri="{FF2B5EF4-FFF2-40B4-BE49-F238E27FC236}">
                  <a16:creationId xmlns:a16="http://schemas.microsoft.com/office/drawing/2014/main" id="{10311891-D797-884B-A0E6-982A115246C5}"/>
                </a:ext>
              </a:extLst>
            </p:cNvPr>
            <p:cNvSpPr txBox="1"/>
            <p:nvPr/>
          </p:nvSpPr>
          <p:spPr>
            <a:xfrm>
              <a:off x="5468773" y="1251768"/>
              <a:ext cx="2922244" cy="913193"/>
            </a:xfrm>
            <a:prstGeom prst="rect">
              <a:avLst/>
            </a:prstGeom>
            <a:noFill/>
          </p:spPr>
          <p:txBody>
            <a:bodyPr wrap="square" rtlCol="0">
              <a:spAutoFit/>
            </a:bodyPr>
            <a:lstStyle/>
            <a:p>
              <a:pPr algn="ctr"/>
              <a:r>
                <a:rPr lang="en-US" sz="1400" dirty="0"/>
                <a:t>motor cortex (MERFISH)</a:t>
              </a:r>
            </a:p>
            <a:p>
              <a:pPr algn="ctr"/>
              <a:r>
                <a:rPr lang="en-US" sz="1400" dirty="0"/>
                <a:t>(Zhang et al., </a:t>
              </a:r>
              <a:r>
                <a:rPr lang="en-US" sz="1400" dirty="0" err="1"/>
                <a:t>bioRxiv</a:t>
              </a:r>
              <a:r>
                <a:rPr lang="en-US" sz="1400" dirty="0"/>
                <a:t> 2020)</a:t>
              </a:r>
            </a:p>
            <a:p>
              <a:pPr algn="ctr"/>
              <a:endParaRPr lang="en-US" sz="1400" dirty="0"/>
            </a:p>
          </p:txBody>
        </p:sp>
        <p:sp>
          <p:nvSpPr>
            <p:cNvPr id="28" name="TextBox 27">
              <a:extLst>
                <a:ext uri="{FF2B5EF4-FFF2-40B4-BE49-F238E27FC236}">
                  <a16:creationId xmlns:a16="http://schemas.microsoft.com/office/drawing/2014/main" id="{32215EE3-21C9-944F-B48A-C913D5440F50}"/>
                </a:ext>
              </a:extLst>
            </p:cNvPr>
            <p:cNvSpPr txBox="1"/>
            <p:nvPr/>
          </p:nvSpPr>
          <p:spPr>
            <a:xfrm>
              <a:off x="2852115" y="1287184"/>
              <a:ext cx="2922244" cy="1179541"/>
            </a:xfrm>
            <a:prstGeom prst="rect">
              <a:avLst/>
            </a:prstGeom>
            <a:noFill/>
          </p:spPr>
          <p:txBody>
            <a:bodyPr wrap="square" rtlCol="0">
              <a:spAutoFit/>
            </a:bodyPr>
            <a:lstStyle/>
            <a:p>
              <a:pPr algn="ctr"/>
              <a:r>
                <a:rPr lang="en-US" sz="1400" dirty="0"/>
                <a:t>preoptic region (MERFISH)</a:t>
              </a:r>
            </a:p>
            <a:p>
              <a:pPr algn="ctr"/>
              <a:r>
                <a:rPr lang="en-US" sz="1400" dirty="0"/>
                <a:t>(Moffitt*, </a:t>
              </a:r>
              <a:r>
                <a:rPr lang="en-US" sz="1400" dirty="0" err="1"/>
                <a:t>Bambah-Mukku</a:t>
              </a:r>
              <a:r>
                <a:rPr lang="en-US" sz="1400" dirty="0"/>
                <a:t>* </a:t>
              </a:r>
            </a:p>
            <a:p>
              <a:pPr algn="ctr"/>
              <a:r>
                <a:rPr lang="en-US" sz="1400" dirty="0"/>
                <a:t>et al., Science 2018)</a:t>
              </a:r>
            </a:p>
            <a:p>
              <a:pPr algn="ctr"/>
              <a:endParaRPr lang="en-US" sz="1400" dirty="0"/>
            </a:p>
          </p:txBody>
        </p:sp>
        <p:pic>
          <p:nvPicPr>
            <p:cNvPr id="29" name="Picture 28">
              <a:extLst>
                <a:ext uri="{FF2B5EF4-FFF2-40B4-BE49-F238E27FC236}">
                  <a16:creationId xmlns:a16="http://schemas.microsoft.com/office/drawing/2014/main" id="{0D8B337D-1EA8-B944-8D6F-556B9138D663}"/>
                </a:ext>
              </a:extLst>
            </p:cNvPr>
            <p:cNvPicPr>
              <a:picLocks noChangeAspect="1"/>
            </p:cNvPicPr>
            <p:nvPr/>
          </p:nvPicPr>
          <p:blipFill>
            <a:blip r:embed="rId6"/>
            <a:stretch>
              <a:fillRect/>
            </a:stretch>
          </p:blipFill>
          <p:spPr>
            <a:xfrm>
              <a:off x="3488561" y="2286192"/>
              <a:ext cx="1747311" cy="1771512"/>
            </a:xfrm>
            <a:prstGeom prst="rect">
              <a:avLst/>
            </a:prstGeom>
          </p:spPr>
        </p:pic>
        <p:pic>
          <p:nvPicPr>
            <p:cNvPr id="30" name="Picture 29">
              <a:extLst>
                <a:ext uri="{FF2B5EF4-FFF2-40B4-BE49-F238E27FC236}">
                  <a16:creationId xmlns:a16="http://schemas.microsoft.com/office/drawing/2014/main" id="{FBC2DD99-8BEF-B14B-B738-375CF713637F}"/>
                </a:ext>
              </a:extLst>
            </p:cNvPr>
            <p:cNvPicPr>
              <a:picLocks noChangeAspect="1"/>
            </p:cNvPicPr>
            <p:nvPr/>
          </p:nvPicPr>
          <p:blipFill>
            <a:blip r:embed="rId7"/>
            <a:stretch>
              <a:fillRect/>
            </a:stretch>
          </p:blipFill>
          <p:spPr>
            <a:xfrm>
              <a:off x="5965793" y="1945377"/>
              <a:ext cx="1827191" cy="2112327"/>
            </a:xfrm>
            <a:prstGeom prst="rect">
              <a:avLst/>
            </a:prstGeom>
          </p:spPr>
        </p:pic>
        <p:pic>
          <p:nvPicPr>
            <p:cNvPr id="31" name="Picture 30">
              <a:extLst>
                <a:ext uri="{FF2B5EF4-FFF2-40B4-BE49-F238E27FC236}">
                  <a16:creationId xmlns:a16="http://schemas.microsoft.com/office/drawing/2014/main" id="{9870DAFF-0F29-534C-92E1-3C11B0F0E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439" y="4687370"/>
              <a:ext cx="3209771" cy="1896975"/>
            </a:xfrm>
            <a:prstGeom prst="rect">
              <a:avLst/>
            </a:prstGeom>
          </p:spPr>
        </p:pic>
        <p:sp>
          <p:nvSpPr>
            <p:cNvPr id="32" name="TextBox 31">
              <a:extLst>
                <a:ext uri="{FF2B5EF4-FFF2-40B4-BE49-F238E27FC236}">
                  <a16:creationId xmlns:a16="http://schemas.microsoft.com/office/drawing/2014/main" id="{44512A2F-D3DA-C447-AF2D-06F8E325CB3A}"/>
                </a:ext>
              </a:extLst>
            </p:cNvPr>
            <p:cNvSpPr txBox="1"/>
            <p:nvPr/>
          </p:nvSpPr>
          <p:spPr>
            <a:xfrm>
              <a:off x="964861" y="4044520"/>
              <a:ext cx="2368356" cy="913193"/>
            </a:xfrm>
            <a:prstGeom prst="rect">
              <a:avLst/>
            </a:prstGeom>
            <a:noFill/>
          </p:spPr>
          <p:txBody>
            <a:bodyPr wrap="none" rtlCol="0">
              <a:spAutoFit/>
            </a:bodyPr>
            <a:lstStyle/>
            <a:p>
              <a:pPr algn="ctr"/>
              <a:r>
                <a:rPr lang="en-US" sz="1400" dirty="0"/>
                <a:t>SVZ (</a:t>
              </a:r>
              <a:r>
                <a:rPr lang="en-US" sz="1400" dirty="0" err="1"/>
                <a:t>seqFISH</a:t>
              </a:r>
              <a:r>
                <a:rPr lang="en-US" sz="1400" dirty="0"/>
                <a:t>/</a:t>
              </a:r>
              <a:r>
                <a:rPr lang="en-US" sz="1400" dirty="0" err="1"/>
                <a:t>seqFISH</a:t>
              </a:r>
              <a:r>
                <a:rPr lang="en-US" sz="1400" dirty="0"/>
                <a:t>+)</a:t>
              </a:r>
            </a:p>
            <a:p>
              <a:pPr algn="ctr"/>
              <a:r>
                <a:rPr lang="en-US" sz="1400" dirty="0"/>
                <a:t>(</a:t>
              </a:r>
              <a:r>
                <a:rPr lang="en-US" sz="1400" dirty="0" err="1"/>
                <a:t>Eng</a:t>
              </a:r>
              <a:r>
                <a:rPr lang="en-US" sz="1400" dirty="0"/>
                <a:t> et al, Nature 2019)</a:t>
              </a:r>
            </a:p>
            <a:p>
              <a:pPr algn="ctr"/>
              <a:endParaRPr lang="en-US" sz="1400" dirty="0"/>
            </a:p>
          </p:txBody>
        </p:sp>
        <p:sp>
          <p:nvSpPr>
            <p:cNvPr id="34" name="TextBox 33">
              <a:extLst>
                <a:ext uri="{FF2B5EF4-FFF2-40B4-BE49-F238E27FC236}">
                  <a16:creationId xmlns:a16="http://schemas.microsoft.com/office/drawing/2014/main" id="{E5C4BBE7-3E1E-3D49-BF3E-4A94C5E942CC}"/>
                </a:ext>
              </a:extLst>
            </p:cNvPr>
            <p:cNvSpPr txBox="1"/>
            <p:nvPr/>
          </p:nvSpPr>
          <p:spPr>
            <a:xfrm>
              <a:off x="4816234" y="4306564"/>
              <a:ext cx="2382193" cy="584775"/>
            </a:xfrm>
            <a:prstGeom prst="rect">
              <a:avLst/>
            </a:prstGeom>
            <a:noFill/>
          </p:spPr>
          <p:txBody>
            <a:bodyPr wrap="none" rtlCol="0">
              <a:spAutoFit/>
            </a:bodyPr>
            <a:lstStyle/>
            <a:p>
              <a:pPr algn="ctr"/>
              <a:r>
                <a:rPr lang="en-US" sz="1400" dirty="0"/>
                <a:t> V1 cortex (</a:t>
              </a:r>
              <a:r>
                <a:rPr lang="en-US" sz="1400" dirty="0" err="1"/>
                <a:t>STARmap</a:t>
              </a:r>
              <a:r>
                <a:rPr lang="en-US" sz="1400" dirty="0"/>
                <a:t>)</a:t>
              </a:r>
            </a:p>
            <a:p>
              <a:pPr algn="ctr"/>
              <a:r>
                <a:rPr lang="en-US" sz="1400" dirty="0"/>
                <a:t>(Wang et al, Science 2018)</a:t>
              </a:r>
            </a:p>
          </p:txBody>
        </p:sp>
        <p:pic>
          <p:nvPicPr>
            <p:cNvPr id="35" name="Picture 34">
              <a:extLst>
                <a:ext uri="{FF2B5EF4-FFF2-40B4-BE49-F238E27FC236}">
                  <a16:creationId xmlns:a16="http://schemas.microsoft.com/office/drawing/2014/main" id="{2DD2DEC0-4744-B241-AC8A-C9A21E85EC50}"/>
                </a:ext>
              </a:extLst>
            </p:cNvPr>
            <p:cNvPicPr>
              <a:picLocks noChangeAspect="1"/>
            </p:cNvPicPr>
            <p:nvPr/>
          </p:nvPicPr>
          <p:blipFill>
            <a:blip r:embed="rId9"/>
            <a:stretch>
              <a:fillRect/>
            </a:stretch>
          </p:blipFill>
          <p:spPr>
            <a:xfrm>
              <a:off x="4278674" y="4954518"/>
              <a:ext cx="3615208" cy="1653555"/>
            </a:xfrm>
            <a:prstGeom prst="rect">
              <a:avLst/>
            </a:prstGeom>
          </p:spPr>
        </p:pic>
        <p:pic>
          <p:nvPicPr>
            <p:cNvPr id="38" name="Picture 4" descr="figure1">
              <a:extLst>
                <a:ext uri="{FF2B5EF4-FFF2-40B4-BE49-F238E27FC236}">
                  <a16:creationId xmlns:a16="http://schemas.microsoft.com/office/drawing/2014/main" id="{87C99F73-76B4-E84B-A3CE-CE146683BCB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331470" y="2466723"/>
              <a:ext cx="2801944" cy="35014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A47EA68-EAB1-9842-871A-800CE0AA890A}"/>
                </a:ext>
              </a:extLst>
            </p:cNvPr>
            <p:cNvSpPr txBox="1"/>
            <p:nvPr/>
          </p:nvSpPr>
          <p:spPr>
            <a:xfrm>
              <a:off x="8539383" y="1206228"/>
              <a:ext cx="2403886" cy="1179539"/>
            </a:xfrm>
            <a:prstGeom prst="rect">
              <a:avLst/>
            </a:prstGeom>
            <a:noFill/>
          </p:spPr>
          <p:txBody>
            <a:bodyPr wrap="square" rtlCol="0">
              <a:spAutoFit/>
            </a:bodyPr>
            <a:lstStyle/>
            <a:p>
              <a:pPr algn="ctr"/>
              <a:r>
                <a:rPr lang="en-US" sz="1400" dirty="0"/>
                <a:t>somatosensory cortex (</a:t>
              </a:r>
              <a:r>
                <a:rPr lang="en-US" sz="1400" dirty="0" err="1"/>
                <a:t>osmFISH</a:t>
              </a:r>
              <a:r>
                <a:rPr lang="en-US" sz="1400" dirty="0"/>
                <a:t>)</a:t>
              </a:r>
            </a:p>
            <a:p>
              <a:pPr algn="ctr"/>
              <a:r>
                <a:rPr lang="en-US" sz="1400" dirty="0"/>
                <a:t>(</a:t>
              </a:r>
              <a:r>
                <a:rPr lang="en-US" sz="1400" dirty="0" err="1"/>
                <a:t>Codeluppi</a:t>
              </a:r>
              <a:r>
                <a:rPr lang="en-US" sz="1400" dirty="0"/>
                <a:t> et al, Nature Methods 2018)</a:t>
              </a:r>
            </a:p>
          </p:txBody>
        </p:sp>
      </p:grpSp>
      <p:pic>
        <p:nvPicPr>
          <p:cNvPr id="6" name="Picture 5" descr="A picture containing shape&#10;&#10;Description automatically generated">
            <a:extLst>
              <a:ext uri="{FF2B5EF4-FFF2-40B4-BE49-F238E27FC236}">
                <a16:creationId xmlns:a16="http://schemas.microsoft.com/office/drawing/2014/main" id="{BD92C0FD-AE63-F147-97F9-BC44317A166E}"/>
              </a:ext>
            </a:extLst>
          </p:cNvPr>
          <p:cNvPicPr>
            <a:picLocks noChangeAspect="1"/>
          </p:cNvPicPr>
          <p:nvPr/>
        </p:nvPicPr>
        <p:blipFill>
          <a:blip r:embed="rId11"/>
          <a:stretch>
            <a:fillRect/>
          </a:stretch>
        </p:blipFill>
        <p:spPr>
          <a:xfrm>
            <a:off x="600792" y="5132464"/>
            <a:ext cx="2006946" cy="1400506"/>
          </a:xfrm>
          <a:prstGeom prst="rect">
            <a:avLst/>
          </a:prstGeom>
        </p:spPr>
      </p:pic>
      <p:sp>
        <p:nvSpPr>
          <p:cNvPr id="7" name="TextBox 6">
            <a:extLst>
              <a:ext uri="{FF2B5EF4-FFF2-40B4-BE49-F238E27FC236}">
                <a16:creationId xmlns:a16="http://schemas.microsoft.com/office/drawing/2014/main" id="{0FF324AC-1962-C346-9577-E5DB9E4AADD4}"/>
              </a:ext>
            </a:extLst>
          </p:cNvPr>
          <p:cNvSpPr txBox="1"/>
          <p:nvPr/>
        </p:nvSpPr>
        <p:spPr>
          <a:xfrm>
            <a:off x="2774462" y="4804648"/>
            <a:ext cx="2625655" cy="523220"/>
          </a:xfrm>
          <a:prstGeom prst="rect">
            <a:avLst/>
          </a:prstGeom>
          <a:noFill/>
        </p:spPr>
        <p:txBody>
          <a:bodyPr wrap="none" rtlCol="0">
            <a:spAutoFit/>
          </a:bodyPr>
          <a:lstStyle/>
          <a:p>
            <a:pPr algn="ctr"/>
            <a:r>
              <a:rPr lang="en-US" sz="1400" dirty="0"/>
              <a:t>liver (</a:t>
            </a:r>
            <a:r>
              <a:rPr lang="en-US" sz="1400" dirty="0" err="1"/>
              <a:t>XYZeq</a:t>
            </a:r>
            <a:r>
              <a:rPr lang="en-US" sz="1400" dirty="0"/>
              <a:t>)</a:t>
            </a:r>
          </a:p>
          <a:p>
            <a:pPr algn="ctr"/>
            <a:r>
              <a:rPr lang="en-US" sz="1400" dirty="0"/>
              <a:t>Lee et al, Science Advances 2021)</a:t>
            </a:r>
          </a:p>
        </p:txBody>
      </p:sp>
      <p:pic>
        <p:nvPicPr>
          <p:cNvPr id="8" name="Picture 7">
            <a:extLst>
              <a:ext uri="{FF2B5EF4-FFF2-40B4-BE49-F238E27FC236}">
                <a16:creationId xmlns:a16="http://schemas.microsoft.com/office/drawing/2014/main" id="{FF4F14CD-245C-914A-ADBD-A6DA4A6EB0EE}"/>
              </a:ext>
            </a:extLst>
          </p:cNvPr>
          <p:cNvPicPr>
            <a:picLocks noChangeAspect="1"/>
          </p:cNvPicPr>
          <p:nvPr/>
        </p:nvPicPr>
        <p:blipFill>
          <a:blip r:embed="rId12"/>
          <a:stretch>
            <a:fillRect/>
          </a:stretch>
        </p:blipFill>
        <p:spPr>
          <a:xfrm>
            <a:off x="3070723" y="5360972"/>
            <a:ext cx="2329394" cy="1174825"/>
          </a:xfrm>
          <a:prstGeom prst="rect">
            <a:avLst/>
          </a:prstGeom>
        </p:spPr>
      </p:pic>
      <p:sp>
        <p:nvSpPr>
          <p:cNvPr id="33" name="TextBox 32">
            <a:extLst>
              <a:ext uri="{FF2B5EF4-FFF2-40B4-BE49-F238E27FC236}">
                <a16:creationId xmlns:a16="http://schemas.microsoft.com/office/drawing/2014/main" id="{1AED3822-4F44-D449-B946-7BBAEF183722}"/>
              </a:ext>
            </a:extLst>
          </p:cNvPr>
          <p:cNvSpPr txBox="1"/>
          <p:nvPr/>
        </p:nvSpPr>
        <p:spPr>
          <a:xfrm>
            <a:off x="6106839" y="4717841"/>
            <a:ext cx="2625655" cy="523220"/>
          </a:xfrm>
          <a:prstGeom prst="rect">
            <a:avLst/>
          </a:prstGeom>
          <a:noFill/>
        </p:spPr>
        <p:txBody>
          <a:bodyPr wrap="none" rtlCol="0">
            <a:spAutoFit/>
          </a:bodyPr>
          <a:lstStyle/>
          <a:p>
            <a:pPr algn="ctr"/>
            <a:r>
              <a:rPr lang="en-US" sz="1400" dirty="0"/>
              <a:t>embryo (sci-space)</a:t>
            </a:r>
          </a:p>
          <a:p>
            <a:pPr algn="ctr"/>
            <a:r>
              <a:rPr lang="en-US" sz="1400" dirty="0"/>
              <a:t>Lee et al, Science Advances 2021)</a:t>
            </a:r>
          </a:p>
        </p:txBody>
      </p:sp>
      <p:pic>
        <p:nvPicPr>
          <p:cNvPr id="11" name="Picture 10">
            <a:extLst>
              <a:ext uri="{FF2B5EF4-FFF2-40B4-BE49-F238E27FC236}">
                <a16:creationId xmlns:a16="http://schemas.microsoft.com/office/drawing/2014/main" id="{AAF693B7-79EE-C74D-A196-1E605F39E9A9}"/>
              </a:ext>
            </a:extLst>
          </p:cNvPr>
          <p:cNvPicPr>
            <a:picLocks noChangeAspect="1"/>
          </p:cNvPicPr>
          <p:nvPr/>
        </p:nvPicPr>
        <p:blipFill>
          <a:blip r:embed="rId13"/>
          <a:stretch>
            <a:fillRect/>
          </a:stretch>
        </p:blipFill>
        <p:spPr>
          <a:xfrm>
            <a:off x="5566841" y="5292949"/>
            <a:ext cx="3705649" cy="1310873"/>
          </a:xfrm>
          <a:prstGeom prst="rect">
            <a:avLst/>
          </a:prstGeom>
        </p:spPr>
      </p:pic>
      <p:sp>
        <p:nvSpPr>
          <p:cNvPr id="4" name="Rectangle 3">
            <a:extLst>
              <a:ext uri="{FF2B5EF4-FFF2-40B4-BE49-F238E27FC236}">
                <a16:creationId xmlns:a16="http://schemas.microsoft.com/office/drawing/2014/main" id="{4006F6FD-7B67-2749-B677-E38027B9D493}"/>
              </a:ext>
            </a:extLst>
          </p:cNvPr>
          <p:cNvSpPr/>
          <p:nvPr/>
        </p:nvSpPr>
        <p:spPr>
          <a:xfrm>
            <a:off x="10082789" y="4895008"/>
            <a:ext cx="1146468" cy="954107"/>
          </a:xfrm>
          <a:prstGeom prst="rect">
            <a:avLst/>
          </a:prstGeom>
        </p:spPr>
        <p:txBody>
          <a:bodyPr wrap="none">
            <a:spAutoFit/>
          </a:bodyPr>
          <a:lstStyle/>
          <a:p>
            <a:pPr algn="ctr"/>
            <a:r>
              <a:rPr lang="en-US" sz="2800" dirty="0"/>
              <a:t>… and </a:t>
            </a:r>
          </a:p>
          <a:p>
            <a:pPr algn="ctr"/>
            <a:r>
              <a:rPr lang="en-US" sz="2800" dirty="0"/>
              <a:t>more!</a:t>
            </a:r>
          </a:p>
        </p:txBody>
      </p:sp>
    </p:spTree>
    <p:extLst>
      <p:ext uri="{BB962C8B-B14F-4D97-AF65-F5344CB8AC3E}">
        <p14:creationId xmlns:p14="http://schemas.microsoft.com/office/powerpoint/2010/main" val="253379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1417-F030-A089-BF8A-57B2666601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2A913CB-4F62-B614-ECB3-28B3360D739D}"/>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6A004E98-3C2F-DDF6-EF6A-1CD28851FD41}"/>
              </a:ext>
            </a:extLst>
          </p:cNvPr>
          <p:cNvPicPr>
            <a:picLocks noChangeAspect="1"/>
          </p:cNvPicPr>
          <p:nvPr/>
        </p:nvPicPr>
        <p:blipFill>
          <a:blip r:embed="rId2"/>
          <a:stretch>
            <a:fillRect/>
          </a:stretch>
        </p:blipFill>
        <p:spPr>
          <a:xfrm>
            <a:off x="8366993" y="2207622"/>
            <a:ext cx="3451691" cy="3566160"/>
          </a:xfrm>
          <a:prstGeom prst="rect">
            <a:avLst/>
          </a:prstGeom>
        </p:spPr>
      </p:pic>
      <p:pic>
        <p:nvPicPr>
          <p:cNvPr id="2" name="Picture 1">
            <a:extLst>
              <a:ext uri="{FF2B5EF4-FFF2-40B4-BE49-F238E27FC236}">
                <a16:creationId xmlns:a16="http://schemas.microsoft.com/office/drawing/2014/main" id="{18002367-F358-6A8D-D1A8-9C0CC4517C14}"/>
              </a:ext>
            </a:extLst>
          </p:cNvPr>
          <p:cNvPicPr>
            <a:picLocks noChangeAspect="1"/>
          </p:cNvPicPr>
          <p:nvPr/>
        </p:nvPicPr>
        <p:blipFill>
          <a:blip r:embed="rId3"/>
          <a:stretch>
            <a:fillRect/>
          </a:stretch>
        </p:blipFill>
        <p:spPr>
          <a:xfrm>
            <a:off x="4436583" y="2207622"/>
            <a:ext cx="3451690" cy="3566160"/>
          </a:xfrm>
          <a:prstGeom prst="rect">
            <a:avLst/>
          </a:prstGeom>
        </p:spPr>
      </p:pic>
      <p:pic>
        <p:nvPicPr>
          <p:cNvPr id="4" name="Picture 3">
            <a:extLst>
              <a:ext uri="{FF2B5EF4-FFF2-40B4-BE49-F238E27FC236}">
                <a16:creationId xmlns:a16="http://schemas.microsoft.com/office/drawing/2014/main" id="{FC1F7B3C-3E9D-BA6D-B356-99550E0F9337}"/>
              </a:ext>
            </a:extLst>
          </p:cNvPr>
          <p:cNvPicPr>
            <a:picLocks noChangeAspect="1"/>
          </p:cNvPicPr>
          <p:nvPr/>
        </p:nvPicPr>
        <p:blipFill>
          <a:blip r:embed="rId4"/>
          <a:stretch>
            <a:fillRect/>
          </a:stretch>
        </p:blipFill>
        <p:spPr>
          <a:xfrm>
            <a:off x="453919" y="2207622"/>
            <a:ext cx="3451692" cy="3566161"/>
          </a:xfrm>
          <a:prstGeom prst="rect">
            <a:avLst/>
          </a:prstGeom>
        </p:spPr>
      </p:pic>
    </p:spTree>
    <p:extLst>
      <p:ext uri="{BB962C8B-B14F-4D97-AF65-F5344CB8AC3E}">
        <p14:creationId xmlns:p14="http://schemas.microsoft.com/office/powerpoint/2010/main" val="245996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E81A50-69E7-03CE-A8BC-2842B2BBC0F6}"/>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4" name="TextBox 3">
            <a:extLst>
              <a:ext uri="{FF2B5EF4-FFF2-40B4-BE49-F238E27FC236}">
                <a16:creationId xmlns:a16="http://schemas.microsoft.com/office/drawing/2014/main" id="{00AC7BD2-2017-F63D-9D6F-AF4BA3C1DB0F}"/>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035472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C88052-0BD3-94ED-CCFD-A0CEA7459974}"/>
              </a:ext>
            </a:extLst>
          </p:cNvPr>
          <p:cNvPicPr>
            <a:picLocks noChangeAspect="1"/>
          </p:cNvPicPr>
          <p:nvPr/>
        </p:nvPicPr>
        <p:blipFill>
          <a:blip r:embed="rId4"/>
          <a:stretch>
            <a:fillRect/>
          </a:stretch>
        </p:blipFill>
        <p:spPr>
          <a:xfrm>
            <a:off x="1304621" y="2702858"/>
            <a:ext cx="9839235" cy="3140890"/>
          </a:xfrm>
          <a:prstGeom prst="rect">
            <a:avLst/>
          </a:prstGeom>
        </p:spPr>
      </p:pic>
      <p:sp>
        <p:nvSpPr>
          <p:cNvPr id="3" name="TextBox 2">
            <a:extLst>
              <a:ext uri="{FF2B5EF4-FFF2-40B4-BE49-F238E27FC236}">
                <a16:creationId xmlns:a16="http://schemas.microsoft.com/office/drawing/2014/main" id="{D0DAC83B-3EA2-C35A-A403-50AC54E346E5}"/>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B6F60E62-94C3-BD28-2BED-D480E3E6C77B}"/>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25447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5451F3F-2986-6D37-154A-2E8A888BB2C8}"/>
              </a:ext>
            </a:extLst>
          </p:cNvPr>
          <p:cNvPicPr>
            <a:picLocks noChangeAspect="1"/>
          </p:cNvPicPr>
          <p:nvPr/>
        </p:nvPicPr>
        <p:blipFill>
          <a:blip r:embed="rId4"/>
          <a:stretch>
            <a:fillRect/>
          </a:stretch>
        </p:blipFill>
        <p:spPr>
          <a:xfrm>
            <a:off x="3492616" y="2769679"/>
            <a:ext cx="5206767" cy="936049"/>
          </a:xfrm>
          <a:prstGeom prst="rect">
            <a:avLst/>
          </a:prstGeom>
        </p:spPr>
      </p:pic>
      <p:pic>
        <p:nvPicPr>
          <p:cNvPr id="7" name="Picture 6">
            <a:extLst>
              <a:ext uri="{FF2B5EF4-FFF2-40B4-BE49-F238E27FC236}">
                <a16:creationId xmlns:a16="http://schemas.microsoft.com/office/drawing/2014/main" id="{98A34207-3FEE-5771-3E78-5C09A9AAD13E}"/>
              </a:ext>
            </a:extLst>
          </p:cNvPr>
          <p:cNvPicPr>
            <a:picLocks noChangeAspect="1"/>
          </p:cNvPicPr>
          <p:nvPr/>
        </p:nvPicPr>
        <p:blipFill>
          <a:blip r:embed="rId4"/>
          <a:srcRect r="81948"/>
          <a:stretch/>
        </p:blipFill>
        <p:spPr>
          <a:xfrm>
            <a:off x="3492615" y="3801225"/>
            <a:ext cx="939899" cy="936049"/>
          </a:xfrm>
          <a:prstGeom prst="rect">
            <a:avLst/>
          </a:prstGeom>
        </p:spPr>
      </p:pic>
      <p:sp>
        <p:nvSpPr>
          <p:cNvPr id="9" name="TextBox 8">
            <a:extLst>
              <a:ext uri="{FF2B5EF4-FFF2-40B4-BE49-F238E27FC236}">
                <a16:creationId xmlns:a16="http://schemas.microsoft.com/office/drawing/2014/main" id="{D39D6980-2515-288C-0BB9-5AF4E9395891}"/>
              </a:ext>
            </a:extLst>
          </p:cNvPr>
          <p:cNvSpPr txBox="1"/>
          <p:nvPr/>
        </p:nvSpPr>
        <p:spPr>
          <a:xfrm>
            <a:off x="4432514" y="3853620"/>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 for K-nearest neighbors</a:t>
            </a:r>
            <a:endParaRPr lang="en-US"/>
          </a:p>
        </p:txBody>
      </p:sp>
      <p:pic>
        <p:nvPicPr>
          <p:cNvPr id="12" name="Picture 11">
            <a:extLst>
              <a:ext uri="{FF2B5EF4-FFF2-40B4-BE49-F238E27FC236}">
                <a16:creationId xmlns:a16="http://schemas.microsoft.com/office/drawing/2014/main" id="{28C87915-4F8B-91B2-17E4-4DB0ABA56835}"/>
              </a:ext>
            </a:extLst>
          </p:cNvPr>
          <p:cNvPicPr>
            <a:picLocks noChangeAspect="1"/>
          </p:cNvPicPr>
          <p:nvPr/>
        </p:nvPicPr>
        <p:blipFill>
          <a:blip r:embed="rId4"/>
          <a:srcRect r="84538"/>
          <a:stretch/>
        </p:blipFill>
        <p:spPr>
          <a:xfrm>
            <a:off x="3492616" y="4700407"/>
            <a:ext cx="805064" cy="936049"/>
          </a:xfrm>
          <a:prstGeom prst="rect">
            <a:avLst/>
          </a:prstGeom>
        </p:spPr>
      </p:pic>
      <p:sp>
        <p:nvSpPr>
          <p:cNvPr id="13" name="TextBox 12">
            <a:extLst>
              <a:ext uri="{FF2B5EF4-FFF2-40B4-BE49-F238E27FC236}">
                <a16:creationId xmlns:a16="http://schemas.microsoft.com/office/drawing/2014/main" id="{12FB715A-D595-6404-07FB-054386EB610F}"/>
              </a:ext>
            </a:extLst>
          </p:cNvPr>
          <p:cNvSpPr txBox="1"/>
          <p:nvPr/>
        </p:nvSpPr>
        <p:spPr>
          <a:xfrm>
            <a:off x="4288388" y="4983765"/>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a:t>
            </a:r>
            <a:r>
              <a:rPr lang="en-US" sz="1800" baseline="30000">
                <a:latin typeface="Cambria Math" panose="02040503050406030204" pitchFamily="18" charset="0"/>
                <a:ea typeface="Cambria Math" panose="02040503050406030204" pitchFamily="18" charset="0"/>
              </a:rPr>
              <a:t>2</a:t>
            </a:r>
            <a:endParaRPr lang="en-US" baseline="30000"/>
          </a:p>
        </p:txBody>
      </p:sp>
      <p:sp>
        <p:nvSpPr>
          <p:cNvPr id="14" name="TextBox 13">
            <a:extLst>
              <a:ext uri="{FF2B5EF4-FFF2-40B4-BE49-F238E27FC236}">
                <a16:creationId xmlns:a16="http://schemas.microsoft.com/office/drawing/2014/main" id="{F3C2D5C6-4519-2D01-1BFA-866F707EC967}"/>
              </a:ext>
            </a:extLst>
          </p:cNvPr>
          <p:cNvSpPr txBox="1"/>
          <p:nvPr/>
        </p:nvSpPr>
        <p:spPr>
          <a:xfrm>
            <a:off x="4432514" y="4303211"/>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0 for non-K-nearest neighbors</a:t>
            </a:r>
            <a:endParaRPr lang="en-US"/>
          </a:p>
        </p:txBody>
      </p:sp>
      <p:sp>
        <p:nvSpPr>
          <p:cNvPr id="4" name="TextBox 3">
            <a:extLst>
              <a:ext uri="{FF2B5EF4-FFF2-40B4-BE49-F238E27FC236}">
                <a16:creationId xmlns:a16="http://schemas.microsoft.com/office/drawing/2014/main" id="{8E326AF1-6925-C79C-A2E3-27FF9D491E7F}"/>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8AFE3133-5DE0-BEF9-A2B4-64A1F5621BE5}"/>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93852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A136C8-9512-554D-8DD1-22AE66371028}"/>
              </a:ext>
            </a:extLst>
          </p:cNvPr>
          <p:cNvPicPr>
            <a:picLocks noGrp="1" noChangeAspect="1"/>
          </p:cNvPicPr>
          <p:nvPr>
            <p:ph idx="1"/>
          </p:nvPr>
        </p:nvPicPr>
        <p:blipFill>
          <a:blip r:embed="rId3"/>
          <a:stretch>
            <a:fillRect/>
          </a:stretch>
        </p:blipFill>
        <p:spPr>
          <a:xfrm>
            <a:off x="354951" y="558475"/>
            <a:ext cx="11482097" cy="5741049"/>
          </a:xfrm>
          <a:prstGeom prst="rect">
            <a:avLst/>
          </a:prstGeom>
        </p:spPr>
      </p:pic>
      <p:sp>
        <p:nvSpPr>
          <p:cNvPr id="24" name="Rectangle 23">
            <a:extLst>
              <a:ext uri="{FF2B5EF4-FFF2-40B4-BE49-F238E27FC236}">
                <a16:creationId xmlns:a16="http://schemas.microsoft.com/office/drawing/2014/main" id="{E5EEC8F7-7069-C94D-AD99-75CB1B49C7CA}"/>
              </a:ext>
            </a:extLst>
          </p:cNvPr>
          <p:cNvSpPr/>
          <p:nvPr/>
        </p:nvSpPr>
        <p:spPr>
          <a:xfrm>
            <a:off x="1906440" y="527995"/>
            <a:ext cx="4098119" cy="369332"/>
          </a:xfrm>
          <a:prstGeom prst="rect">
            <a:avLst/>
          </a:prstGeom>
        </p:spPr>
        <p:txBody>
          <a:bodyPr wrap="square">
            <a:spAutoFit/>
          </a:bodyPr>
          <a:lstStyle/>
          <a:p>
            <a:r>
              <a:rPr lang="en-US" b="1" dirty="0">
                <a:solidFill>
                  <a:srgbClr val="FFFF00"/>
                </a:solidFill>
              </a:rPr>
              <a:t>https://</a:t>
            </a:r>
            <a:r>
              <a:rPr lang="en-US" b="1" dirty="0" err="1">
                <a:solidFill>
                  <a:srgbClr val="FFFF00"/>
                </a:solidFill>
              </a:rPr>
              <a:t>JEF.works</a:t>
            </a:r>
            <a:r>
              <a:rPr lang="en-US" b="1" dirty="0">
                <a:solidFill>
                  <a:srgbClr val="FFFF00"/>
                </a:solidFill>
              </a:rPr>
              <a:t>/MERINGUE/</a:t>
            </a:r>
          </a:p>
        </p:txBody>
      </p:sp>
      <p:sp>
        <p:nvSpPr>
          <p:cNvPr id="4" name="TextBox 3">
            <a:extLst>
              <a:ext uri="{FF2B5EF4-FFF2-40B4-BE49-F238E27FC236}">
                <a16:creationId xmlns:a16="http://schemas.microsoft.com/office/drawing/2014/main" id="{67CAFBBC-ADFE-4E19-4067-48AF79C616BF}"/>
              </a:ext>
            </a:extLst>
          </p:cNvPr>
          <p:cNvSpPr txBox="1"/>
          <p:nvPr/>
        </p:nvSpPr>
        <p:spPr>
          <a:xfrm>
            <a:off x="8074489" y="6308209"/>
            <a:ext cx="4078168"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2471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4"/>
          <a:srcRect r="49205"/>
          <a:stretch/>
        </p:blipFill>
        <p:spPr>
          <a:xfrm>
            <a:off x="6397523" y="2000048"/>
            <a:ext cx="3541087" cy="3463939"/>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rot="16200000">
            <a:off x="8364720" y="3413967"/>
            <a:ext cx="4174884" cy="958153"/>
          </a:xfrm>
          <a:prstGeom prst="rect">
            <a:avLst/>
          </a:prstGeom>
        </p:spPr>
        <p:txBody>
          <a:bodyPr wrap="none">
            <a:spAutoFit/>
          </a:bodyPr>
          <a:lstStyle/>
          <a:p>
            <a:pPr algn="ctr"/>
            <a:r>
              <a:rPr lang="en-US" sz="1200">
                <a:solidFill>
                  <a:schemeClr val="bg1">
                    <a:lumMod val="65000"/>
                    <a:lumOff val="35000"/>
                  </a:schemeClr>
                </a:solidFill>
              </a:rPr>
              <a:t>(Fowlkes et al, Cell 2008; </a:t>
            </a:r>
            <a:br>
              <a:rPr lang="en-US" sz="1200">
                <a:solidFill>
                  <a:schemeClr val="bg1">
                    <a:lumMod val="65000"/>
                    <a:lumOff val="35000"/>
                  </a:schemeClr>
                </a:solidFill>
              </a:rPr>
            </a:br>
            <a:r>
              <a:rPr lang="en-US" sz="1200" err="1">
                <a:solidFill>
                  <a:schemeClr val="bg1">
                    <a:lumMod val="65000"/>
                    <a:lumOff val="35000"/>
                  </a:schemeClr>
                </a:solidFill>
              </a:rPr>
              <a:t>Karaiskos</a:t>
            </a:r>
            <a:r>
              <a:rPr lang="en-US" sz="1200">
                <a:solidFill>
                  <a:schemeClr val="bg1">
                    <a:lumMod val="65000"/>
                    <a:lumOff val="35000"/>
                  </a:schemeClr>
                </a:solidFill>
              </a:rPr>
              <a:t> et al Science, 2017)</a:t>
            </a:r>
          </a:p>
        </p:txBody>
      </p:sp>
      <p:sp>
        <p:nvSpPr>
          <p:cNvPr id="3" name="TextBox 2">
            <a:extLst>
              <a:ext uri="{FF2B5EF4-FFF2-40B4-BE49-F238E27FC236}">
                <a16:creationId xmlns:a16="http://schemas.microsoft.com/office/drawing/2014/main" id="{9F9FAD0F-B457-8E40-85E3-0E03FB959B86}"/>
              </a:ext>
            </a:extLst>
          </p:cNvPr>
          <p:cNvSpPr txBox="1"/>
          <p:nvPr/>
        </p:nvSpPr>
        <p:spPr>
          <a:xfrm rot="16200000">
            <a:off x="1677818" y="3708376"/>
            <a:ext cx="1488997" cy="369332"/>
          </a:xfrm>
          <a:prstGeom prst="rect">
            <a:avLst/>
          </a:prstGeom>
          <a:noFill/>
        </p:spPr>
        <p:txBody>
          <a:bodyPr wrap="none" rtlCol="0">
            <a:spAutoFit/>
          </a:bodyPr>
          <a:lstStyle/>
          <a:p>
            <a:pPr algn="ctr"/>
            <a:r>
              <a:rPr lang="en-US" u="sng"/>
              <a:t>3D drosophila</a:t>
            </a:r>
          </a:p>
        </p:txBody>
      </p:sp>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rot="5400000">
            <a:off x="2927710" y="2434219"/>
            <a:ext cx="3505004" cy="300692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332E68-D205-430A-D7D7-F2963410955F}"/>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63B6159-7BD4-6B94-A7B6-861C974A553F}"/>
                  </a:ext>
                </a:extLst>
              </p14:cNvPr>
              <p14:cNvContentPartPr/>
              <p14:nvPr/>
            </p14:nvContentPartPr>
            <p14:xfrm>
              <a:off x="3880440" y="4719960"/>
              <a:ext cx="317880" cy="254520"/>
            </p14:xfrm>
          </p:contentPart>
        </mc:Choice>
        <mc:Fallback xmlns="">
          <p:pic>
            <p:nvPicPr>
              <p:cNvPr id="7" name="Ink 6">
                <a:extLst>
                  <a:ext uri="{FF2B5EF4-FFF2-40B4-BE49-F238E27FC236}">
                    <a16:creationId xmlns:a16="http://schemas.microsoft.com/office/drawing/2014/main" id="{D63B6159-7BD4-6B94-A7B6-861C974A553F}"/>
                  </a:ext>
                </a:extLst>
              </p:cNvPr>
              <p:cNvPicPr/>
              <p:nvPr/>
            </p:nvPicPr>
            <p:blipFill>
              <a:blip r:embed="rId8"/>
              <a:stretch>
                <a:fillRect/>
              </a:stretch>
            </p:blipFill>
            <p:spPr>
              <a:xfrm>
                <a:off x="3864240" y="4703760"/>
                <a:ext cx="350280" cy="286920"/>
              </a:xfrm>
              <a:prstGeom prst="rect">
                <a:avLst/>
              </a:prstGeom>
            </p:spPr>
          </p:pic>
        </mc:Fallback>
      </mc:AlternateContent>
    </p:spTree>
    <p:extLst>
      <p:ext uri="{BB962C8B-B14F-4D97-AF65-F5344CB8AC3E}">
        <p14:creationId xmlns:p14="http://schemas.microsoft.com/office/powerpoint/2010/main" val="210769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sp>
        <p:nvSpPr>
          <p:cNvPr id="10" name="TextBox 9">
            <a:extLst>
              <a:ext uri="{FF2B5EF4-FFF2-40B4-BE49-F238E27FC236}">
                <a16:creationId xmlns:a16="http://schemas.microsoft.com/office/drawing/2014/main" id="{34C70503-3BE5-C441-8664-682C0AC9B94B}"/>
              </a:ext>
            </a:extLst>
          </p:cNvPr>
          <p:cNvSpPr txBox="1"/>
          <p:nvPr/>
        </p:nvSpPr>
        <p:spPr>
          <a:xfrm rot="16200000">
            <a:off x="8838748" y="3865120"/>
            <a:ext cx="1788182" cy="276999"/>
          </a:xfrm>
          <a:prstGeom prst="rect">
            <a:avLst/>
          </a:prstGeom>
          <a:noFill/>
        </p:spPr>
        <p:txBody>
          <a:bodyPr wrap="none" rtlCol="0">
            <a:spAutoFit/>
          </a:bodyPr>
          <a:lstStyle/>
          <a:p>
            <a:pPr algn="ctr"/>
            <a:r>
              <a:rPr lang="en-US" sz="1200">
                <a:solidFill>
                  <a:schemeClr val="bg1">
                    <a:lumMod val="65000"/>
                    <a:lumOff val="35000"/>
                  </a:schemeClr>
                </a:solidFill>
              </a:rPr>
              <a:t>(Stahl et al, Science 2016)</a:t>
            </a:r>
          </a:p>
        </p:txBody>
      </p:sp>
      <p:sp>
        <p:nvSpPr>
          <p:cNvPr id="12" name="TextBox 11">
            <a:extLst>
              <a:ext uri="{FF2B5EF4-FFF2-40B4-BE49-F238E27FC236}">
                <a16:creationId xmlns:a16="http://schemas.microsoft.com/office/drawing/2014/main" id="{1E8CB863-647C-564C-87E6-818E1494ECB3}"/>
              </a:ext>
            </a:extLst>
          </p:cNvPr>
          <p:cNvSpPr txBox="1"/>
          <p:nvPr/>
        </p:nvSpPr>
        <p:spPr>
          <a:xfrm rot="16200000">
            <a:off x="846293" y="3651099"/>
            <a:ext cx="3165047" cy="425076"/>
          </a:xfrm>
          <a:prstGeom prst="rect">
            <a:avLst/>
          </a:prstGeom>
          <a:noFill/>
        </p:spPr>
        <p:txBody>
          <a:bodyPr wrap="none" rtlCol="0">
            <a:spAutoFit/>
          </a:bodyPr>
          <a:lstStyle/>
          <a:p>
            <a:pPr algn="ctr"/>
            <a:r>
              <a:rPr lang="en-US" u="sng"/>
              <a:t>Multi-section breast cancer</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4"/>
          <a:srcRect b="66780"/>
          <a:stretch/>
        </p:blipFill>
        <p:spPr>
          <a:xfrm>
            <a:off x="5959318" y="2138642"/>
            <a:ext cx="3477185" cy="3584095"/>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5"/>
          <a:srcRect r="62241"/>
          <a:stretch/>
        </p:blipFill>
        <p:spPr>
          <a:xfrm>
            <a:off x="2923828" y="2566465"/>
            <a:ext cx="2982035" cy="259434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C7ADB9-6C09-C232-9072-450A8FFAF194}"/>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D2F796B-83D8-C1DA-C463-2ACDF3F7153B}"/>
                  </a:ext>
                </a:extLst>
              </p14:cNvPr>
              <p14:cNvContentPartPr/>
              <p14:nvPr/>
            </p14:nvContentPartPr>
            <p14:xfrm>
              <a:off x="4127400" y="3647520"/>
              <a:ext cx="776520" cy="261360"/>
            </p14:xfrm>
          </p:contentPart>
        </mc:Choice>
        <mc:Fallback xmlns="">
          <p:pic>
            <p:nvPicPr>
              <p:cNvPr id="5" name="Ink 4">
                <a:extLst>
                  <a:ext uri="{FF2B5EF4-FFF2-40B4-BE49-F238E27FC236}">
                    <a16:creationId xmlns:a16="http://schemas.microsoft.com/office/drawing/2014/main" id="{BD2F796B-83D8-C1DA-C463-2ACDF3F7153B}"/>
                  </a:ext>
                </a:extLst>
              </p:cNvPr>
              <p:cNvPicPr/>
              <p:nvPr/>
            </p:nvPicPr>
            <p:blipFill>
              <a:blip r:embed="rId7"/>
              <a:stretch>
                <a:fillRect/>
              </a:stretch>
            </p:blipFill>
            <p:spPr>
              <a:xfrm>
                <a:off x="4111200" y="3631320"/>
                <a:ext cx="808920" cy="293760"/>
              </a:xfrm>
              <a:prstGeom prst="rect">
                <a:avLst/>
              </a:prstGeom>
            </p:spPr>
          </p:pic>
        </mc:Fallback>
      </mc:AlternateContent>
    </p:spTree>
    <p:extLst>
      <p:ext uri="{BB962C8B-B14F-4D97-AF65-F5344CB8AC3E}">
        <p14:creationId xmlns:p14="http://schemas.microsoft.com/office/powerpoint/2010/main" val="239805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grpSp>
        <p:nvGrpSpPr>
          <p:cNvPr id="7" name="Group 6">
            <a:extLst>
              <a:ext uri="{FF2B5EF4-FFF2-40B4-BE49-F238E27FC236}">
                <a16:creationId xmlns:a16="http://schemas.microsoft.com/office/drawing/2014/main" id="{2185ACFD-F6F3-15F7-AC4B-780878C9B970}"/>
              </a:ext>
            </a:extLst>
          </p:cNvPr>
          <p:cNvGrpSpPr/>
          <p:nvPr/>
        </p:nvGrpSpPr>
        <p:grpSpPr>
          <a:xfrm>
            <a:off x="2786125" y="1995333"/>
            <a:ext cx="6619750" cy="4301074"/>
            <a:chOff x="2732068" y="2044092"/>
            <a:chExt cx="5883702" cy="3822839"/>
          </a:xfrm>
        </p:grpSpPr>
        <p:pic>
          <p:nvPicPr>
            <p:cNvPr id="13" name="Picture 12">
              <a:extLst>
                <a:ext uri="{FF2B5EF4-FFF2-40B4-BE49-F238E27FC236}">
                  <a16:creationId xmlns:a16="http://schemas.microsoft.com/office/drawing/2014/main" id="{BE29B37F-3D1F-7E43-AD29-B18CFEAC624F}"/>
                </a:ext>
              </a:extLst>
            </p:cNvPr>
            <p:cNvPicPr>
              <a:picLocks noChangeAspect="1"/>
            </p:cNvPicPr>
            <p:nvPr/>
          </p:nvPicPr>
          <p:blipFill>
            <a:blip r:embed="rId3"/>
            <a:stretch>
              <a:fillRect/>
            </a:stretch>
          </p:blipFill>
          <p:spPr>
            <a:xfrm>
              <a:off x="2732068" y="2325889"/>
              <a:ext cx="5883702" cy="3079377"/>
            </a:xfrm>
            <a:prstGeom prst="rect">
              <a:avLst/>
            </a:prstGeom>
          </p:spPr>
        </p:pic>
        <p:sp>
          <p:nvSpPr>
            <p:cNvPr id="15" name="Rectangle 14">
              <a:extLst>
                <a:ext uri="{FF2B5EF4-FFF2-40B4-BE49-F238E27FC236}">
                  <a16:creationId xmlns:a16="http://schemas.microsoft.com/office/drawing/2014/main" id="{C8C6CE97-1AB8-7548-B44D-462B7E3021E2}"/>
                </a:ext>
              </a:extLst>
            </p:cNvPr>
            <p:cNvSpPr/>
            <p:nvPr/>
          </p:nvSpPr>
          <p:spPr>
            <a:xfrm>
              <a:off x="4828311" y="5405266"/>
              <a:ext cx="2057400" cy="461665"/>
            </a:xfrm>
            <a:prstGeom prst="rect">
              <a:avLst/>
            </a:prstGeom>
          </p:spPr>
          <p:txBody>
            <a:bodyPr wrap="square">
              <a:spAutoFit/>
            </a:bodyPr>
            <a:lstStyle/>
            <a:p>
              <a:pPr algn="ctr"/>
              <a:r>
                <a:rPr lang="en-US" sz="1200">
                  <a:solidFill>
                    <a:schemeClr val="bg1">
                      <a:lumMod val="65000"/>
                      <a:lumOff val="35000"/>
                    </a:schemeClr>
                  </a:solidFill>
                </a:rPr>
                <a:t>(Moffitt*, </a:t>
              </a:r>
              <a:r>
                <a:rPr lang="en-US" sz="1200" err="1">
                  <a:solidFill>
                    <a:schemeClr val="bg1">
                      <a:lumMod val="65000"/>
                      <a:lumOff val="35000"/>
                    </a:schemeClr>
                  </a:solidFill>
                </a:rPr>
                <a:t>Bambah-Mukku</a:t>
              </a:r>
              <a:r>
                <a:rPr lang="en-US" sz="1200">
                  <a:solidFill>
                    <a:schemeClr val="bg1">
                      <a:lumMod val="65000"/>
                      <a:lumOff val="35000"/>
                    </a:schemeClr>
                  </a:solidFill>
                </a:rPr>
                <a:t>* </a:t>
              </a:r>
            </a:p>
            <a:p>
              <a:pPr algn="ctr"/>
              <a:r>
                <a:rPr lang="en-US" sz="1200">
                  <a:solidFill>
                    <a:schemeClr val="bg1">
                      <a:lumMod val="65000"/>
                      <a:lumOff val="35000"/>
                    </a:schemeClr>
                  </a:solidFill>
                </a:rPr>
                <a:t>et al., Science 2018)</a:t>
              </a:r>
            </a:p>
          </p:txBody>
        </p:sp>
        <p:sp>
          <p:nvSpPr>
            <p:cNvPr id="14" name="TextBox 13">
              <a:extLst>
                <a:ext uri="{FF2B5EF4-FFF2-40B4-BE49-F238E27FC236}">
                  <a16:creationId xmlns:a16="http://schemas.microsoft.com/office/drawing/2014/main" id="{CB55F796-AFF9-3740-9EE5-B853D402028E}"/>
                </a:ext>
              </a:extLst>
            </p:cNvPr>
            <p:cNvSpPr txBox="1"/>
            <p:nvPr/>
          </p:nvSpPr>
          <p:spPr>
            <a:xfrm>
              <a:off x="3556640" y="2044092"/>
              <a:ext cx="4600739" cy="328266"/>
            </a:xfrm>
            <a:prstGeom prst="rect">
              <a:avLst/>
            </a:prstGeom>
            <a:noFill/>
          </p:spPr>
          <p:txBody>
            <a:bodyPr wrap="none" rtlCol="0">
              <a:spAutoFit/>
            </a:bodyPr>
            <a:lstStyle/>
            <a:p>
              <a:pPr algn="ctr"/>
              <a:r>
                <a:rPr lang="en-US" u="sng"/>
                <a:t>Within cell-types in the hypothalamic preoptic region</a:t>
              </a:r>
            </a:p>
          </p:txBody>
        </p:sp>
      </p:gr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4"/>
          <a:stretch>
            <a:fillRect/>
          </a:stretch>
        </p:blipFill>
        <p:spPr>
          <a:xfrm>
            <a:off x="8066428" y="499155"/>
            <a:ext cx="3691553" cy="902380"/>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7FED1BC-873C-177D-1338-FEFA9C1925B6}"/>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p:spTree>
    <p:extLst>
      <p:ext uri="{BB962C8B-B14F-4D97-AF65-F5344CB8AC3E}">
        <p14:creationId xmlns:p14="http://schemas.microsoft.com/office/powerpoint/2010/main" val="1462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0D77-1E24-936A-F458-FC75D26CC5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4D9359-2F6E-1DC3-0CA5-55373C8B4956}"/>
              </a:ext>
            </a:extLst>
          </p:cNvPr>
          <p:cNvPicPr>
            <a:picLocks noChangeAspect="1"/>
          </p:cNvPicPr>
          <p:nvPr/>
        </p:nvPicPr>
        <p:blipFill>
          <a:blip r:embed="rId3">
            <a:alphaModFix/>
          </a:blip>
          <a:stretch>
            <a:fillRect/>
          </a:stretch>
        </p:blipFill>
        <p:spPr>
          <a:xfrm>
            <a:off x="3838668" y="1809236"/>
            <a:ext cx="4463359" cy="3744819"/>
          </a:xfrm>
          <a:prstGeom prst="rect">
            <a:avLst/>
          </a:prstGeom>
        </p:spPr>
      </p:pic>
    </p:spTree>
    <p:extLst>
      <p:ext uri="{BB962C8B-B14F-4D97-AF65-F5344CB8AC3E}">
        <p14:creationId xmlns:p14="http://schemas.microsoft.com/office/powerpoint/2010/main" val="168520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31DC-5227-47CF-4C97-DF15211C4B7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FC3FA3-6DE6-98A2-0D62-ADC3C00548C8}"/>
              </a:ext>
            </a:extLst>
          </p:cNvPr>
          <p:cNvPicPr>
            <a:picLocks noChangeAspect="1"/>
          </p:cNvPicPr>
          <p:nvPr/>
        </p:nvPicPr>
        <p:blipFill rotWithShape="1">
          <a:blip r:embed="rId3"/>
          <a:srcRect l="8046" t="9708" r="7945" b="8164"/>
          <a:stretch/>
        </p:blipFill>
        <p:spPr>
          <a:xfrm>
            <a:off x="3880339" y="1852247"/>
            <a:ext cx="4396154" cy="3704492"/>
          </a:xfrm>
          <a:prstGeom prst="rect">
            <a:avLst/>
          </a:prstGeom>
        </p:spPr>
      </p:pic>
      <p:sp>
        <p:nvSpPr>
          <p:cNvPr id="5" name="TextBox 4">
            <a:extLst>
              <a:ext uri="{FF2B5EF4-FFF2-40B4-BE49-F238E27FC236}">
                <a16:creationId xmlns:a16="http://schemas.microsoft.com/office/drawing/2014/main" id="{C624F5B3-546E-B034-B455-005600C5CAEC}"/>
              </a:ext>
            </a:extLst>
          </p:cNvPr>
          <p:cNvSpPr txBox="1"/>
          <p:nvPr/>
        </p:nvSpPr>
        <p:spPr>
          <a:xfrm>
            <a:off x="3470313" y="1045032"/>
            <a:ext cx="883575" cy="369332"/>
          </a:xfrm>
          <a:prstGeom prst="rect">
            <a:avLst/>
          </a:prstGeom>
          <a:noFill/>
        </p:spPr>
        <p:txBody>
          <a:bodyPr wrap="none" rtlCol="0">
            <a:spAutoFit/>
          </a:bodyPr>
          <a:lstStyle/>
          <a:p>
            <a:r>
              <a:rPr lang="en-US" i="1" dirty="0">
                <a:solidFill>
                  <a:schemeClr val="bg1">
                    <a:lumMod val="50000"/>
                    <a:lumOff val="50000"/>
                  </a:schemeClr>
                </a:solidFill>
              </a:rPr>
              <a:t>Gpr161</a:t>
            </a:r>
          </a:p>
        </p:txBody>
      </p:sp>
    </p:spTree>
    <p:extLst>
      <p:ext uri="{BB962C8B-B14F-4D97-AF65-F5344CB8AC3E}">
        <p14:creationId xmlns:p14="http://schemas.microsoft.com/office/powerpoint/2010/main" val="1161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FADB24-B8EB-16D8-BBA2-F8D3E90CCB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5870008" y="2237673"/>
            <a:ext cx="4690503" cy="3644160"/>
          </a:xfrm>
          <a:prstGeom prst="rect">
            <a:avLst/>
          </a:prstGeom>
        </p:spPr>
      </p:pic>
      <p:pic>
        <p:nvPicPr>
          <p:cNvPr id="5" name="Picture 4">
            <a:extLst>
              <a:ext uri="{FF2B5EF4-FFF2-40B4-BE49-F238E27FC236}">
                <a16:creationId xmlns:a16="http://schemas.microsoft.com/office/drawing/2014/main" id="{14C4E7C2-B200-2308-E6AD-6D6740CB316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rot="5400000">
            <a:off x="2547573" y="2221311"/>
            <a:ext cx="4667395" cy="3644158"/>
          </a:xfrm>
          <a:prstGeom prst="rect">
            <a:avLst/>
          </a:prstGeom>
        </p:spPr>
      </p:pic>
      <p:sp>
        <p:nvSpPr>
          <p:cNvPr id="8" name="Title 5">
            <a:extLst>
              <a:ext uri="{FF2B5EF4-FFF2-40B4-BE49-F238E27FC236}">
                <a16:creationId xmlns:a16="http://schemas.microsoft.com/office/drawing/2014/main" id="{D8F038B0-FA62-C058-8E63-63BE2C143D4D}"/>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Spatially Variable Genes (SVGs)</a:t>
            </a:r>
          </a:p>
        </p:txBody>
      </p:sp>
      <p:pic>
        <p:nvPicPr>
          <p:cNvPr id="11" name="Picture 10">
            <a:extLst>
              <a:ext uri="{FF2B5EF4-FFF2-40B4-BE49-F238E27FC236}">
                <a16:creationId xmlns:a16="http://schemas.microsoft.com/office/drawing/2014/main" id="{D895C760-8FDF-C5D7-950D-C5CFA37D54D4}"/>
              </a:ext>
            </a:extLst>
          </p:cNvPr>
          <p:cNvPicPr>
            <a:picLocks noChangeAspect="1"/>
          </p:cNvPicPr>
          <p:nvPr/>
        </p:nvPicPr>
        <p:blipFill>
          <a:blip r:embed="rId6"/>
          <a:stretch>
            <a:fillRect/>
          </a:stretch>
        </p:blipFill>
        <p:spPr>
          <a:xfrm rot="16200000">
            <a:off x="1680002" y="3521099"/>
            <a:ext cx="1739900" cy="1018478"/>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A28E70A2-ACEC-EF76-622C-C6FEEBD6FFD0}"/>
                  </a:ext>
                </a:extLst>
              </p14:cNvPr>
              <p14:cNvContentPartPr/>
              <p14:nvPr/>
            </p14:nvContentPartPr>
            <p14:xfrm>
              <a:off x="5686920" y="3710880"/>
              <a:ext cx="7200" cy="28800"/>
            </p14:xfrm>
          </p:contentPart>
        </mc:Choice>
        <mc:Fallback xmlns="">
          <p:pic>
            <p:nvPicPr>
              <p:cNvPr id="2" name="Ink 1">
                <a:extLst>
                  <a:ext uri="{FF2B5EF4-FFF2-40B4-BE49-F238E27FC236}">
                    <a16:creationId xmlns:a16="http://schemas.microsoft.com/office/drawing/2014/main" id="{A28E70A2-ACEC-EF76-622C-C6FEEBD6FFD0}"/>
                  </a:ext>
                </a:extLst>
              </p:cNvPr>
              <p:cNvPicPr/>
              <p:nvPr/>
            </p:nvPicPr>
            <p:blipFill>
              <a:blip r:embed="rId8"/>
              <a:stretch>
                <a:fillRect/>
              </a:stretch>
            </p:blipFill>
            <p:spPr>
              <a:xfrm>
                <a:off x="5670720" y="3694680"/>
                <a:ext cx="39600" cy="61200"/>
              </a:xfrm>
              <a:prstGeom prst="rect">
                <a:avLst/>
              </a:prstGeom>
            </p:spPr>
          </p:pic>
        </mc:Fallback>
      </mc:AlternateContent>
    </p:spTree>
    <p:extLst>
      <p:ext uri="{BB962C8B-B14F-4D97-AF65-F5344CB8AC3E}">
        <p14:creationId xmlns:p14="http://schemas.microsoft.com/office/powerpoint/2010/main" val="252189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D3E9-6357-B730-C34C-3A9F8E9A96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6E489E-2259-78B5-55A6-6CF3C12C3B6C}"/>
              </a:ext>
            </a:extLst>
          </p:cNvPr>
          <p:cNvPicPr>
            <a:picLocks noChangeAspect="1"/>
          </p:cNvPicPr>
          <p:nvPr/>
        </p:nvPicPr>
        <p:blipFill rotWithShape="1">
          <a:blip r:embed="rId3">
            <a:alphaModFix/>
          </a:blip>
          <a:srcRect l="7611" t="9728" r="8381" b="7981"/>
          <a:stretch/>
        </p:blipFill>
        <p:spPr>
          <a:xfrm>
            <a:off x="3868616" y="1852246"/>
            <a:ext cx="4396154" cy="3704492"/>
          </a:xfrm>
          <a:prstGeom prst="rect">
            <a:avLst/>
          </a:prstGeom>
        </p:spPr>
      </p:pic>
      <p:sp>
        <p:nvSpPr>
          <p:cNvPr id="2" name="TextBox 1">
            <a:extLst>
              <a:ext uri="{FF2B5EF4-FFF2-40B4-BE49-F238E27FC236}">
                <a16:creationId xmlns:a16="http://schemas.microsoft.com/office/drawing/2014/main" id="{40590029-77C1-A71C-1032-1F09FA6EB0D6}"/>
              </a:ext>
            </a:extLst>
          </p:cNvPr>
          <p:cNvSpPr txBox="1"/>
          <p:nvPr/>
        </p:nvSpPr>
        <p:spPr>
          <a:xfrm>
            <a:off x="3470313" y="1045032"/>
            <a:ext cx="901209" cy="369332"/>
          </a:xfrm>
          <a:prstGeom prst="rect">
            <a:avLst/>
          </a:prstGeom>
          <a:noFill/>
        </p:spPr>
        <p:txBody>
          <a:bodyPr wrap="none" rtlCol="0">
            <a:spAutoFit/>
          </a:bodyPr>
          <a:lstStyle/>
          <a:p>
            <a:r>
              <a:rPr lang="en-US" i="1" dirty="0">
                <a:solidFill>
                  <a:schemeClr val="bg1">
                    <a:lumMod val="50000"/>
                    <a:lumOff val="50000"/>
                  </a:schemeClr>
                </a:solidFill>
              </a:rPr>
              <a:t>Amigo2</a:t>
            </a:r>
          </a:p>
        </p:txBody>
      </p:sp>
    </p:spTree>
    <p:extLst>
      <p:ext uri="{BB962C8B-B14F-4D97-AF65-F5344CB8AC3E}">
        <p14:creationId xmlns:p14="http://schemas.microsoft.com/office/powerpoint/2010/main" val="30320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99C5-8615-C60E-3E81-7555209168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5DD8D78-7A29-51E5-FFD0-31736F732576}"/>
              </a:ext>
            </a:extLst>
          </p:cNvPr>
          <p:cNvPicPr>
            <a:picLocks noChangeAspect="1"/>
          </p:cNvPicPr>
          <p:nvPr/>
        </p:nvPicPr>
        <p:blipFill rotWithShape="1">
          <a:blip r:embed="rId3"/>
          <a:srcRect l="8111" t="10692" r="7348" b="7277"/>
          <a:stretch/>
        </p:blipFill>
        <p:spPr>
          <a:xfrm>
            <a:off x="3892062" y="1863969"/>
            <a:ext cx="4396154" cy="3692770"/>
          </a:xfrm>
          <a:prstGeom prst="rect">
            <a:avLst/>
          </a:prstGeom>
        </p:spPr>
      </p:pic>
      <p:sp>
        <p:nvSpPr>
          <p:cNvPr id="3" name="TextBox 2">
            <a:extLst>
              <a:ext uri="{FF2B5EF4-FFF2-40B4-BE49-F238E27FC236}">
                <a16:creationId xmlns:a16="http://schemas.microsoft.com/office/drawing/2014/main" id="{AED621FD-FB88-19CC-ABFF-9377586F8639}"/>
              </a:ext>
            </a:extLst>
          </p:cNvPr>
          <p:cNvSpPr txBox="1"/>
          <p:nvPr/>
        </p:nvSpPr>
        <p:spPr>
          <a:xfrm>
            <a:off x="3470313" y="1045032"/>
            <a:ext cx="1112997" cy="369332"/>
          </a:xfrm>
          <a:prstGeom prst="rect">
            <a:avLst/>
          </a:prstGeom>
          <a:noFill/>
        </p:spPr>
        <p:txBody>
          <a:bodyPr wrap="none" rtlCol="0">
            <a:spAutoFit/>
          </a:bodyPr>
          <a:lstStyle/>
          <a:p>
            <a:r>
              <a:rPr lang="en-US" i="1" dirty="0">
                <a:solidFill>
                  <a:schemeClr val="bg1">
                    <a:lumMod val="50000"/>
                    <a:lumOff val="50000"/>
                  </a:schemeClr>
                </a:solidFill>
              </a:rPr>
              <a:t>Tmem108</a:t>
            </a:r>
          </a:p>
        </p:txBody>
      </p:sp>
    </p:spTree>
    <p:extLst>
      <p:ext uri="{BB962C8B-B14F-4D97-AF65-F5344CB8AC3E}">
        <p14:creationId xmlns:p14="http://schemas.microsoft.com/office/powerpoint/2010/main" val="1362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5B0-DA6E-DA4C-A1F0-A723CED56E27}"/>
              </a:ext>
            </a:extLst>
          </p:cNvPr>
          <p:cNvSpPr>
            <a:spLocks noGrp="1"/>
          </p:cNvSpPr>
          <p:nvPr>
            <p:ph type="title"/>
          </p:nvPr>
        </p:nvSpPr>
        <p:spPr/>
        <p:txBody>
          <a:bodyPr>
            <a:noAutofit/>
          </a:bodyPr>
          <a:lstStyle/>
          <a:p>
            <a:r>
              <a:rPr lang="en-US" sz="3200" dirty="0"/>
              <a:t>MERINGUE proposes an inter-cell-type spatial cross correlation statistic to identify gene expression patterns indicative of cell-cell communication</a:t>
            </a:r>
          </a:p>
        </p:txBody>
      </p:sp>
      <p:pic>
        <p:nvPicPr>
          <p:cNvPr id="9" name="Picture 8">
            <a:extLst>
              <a:ext uri="{FF2B5EF4-FFF2-40B4-BE49-F238E27FC236}">
                <a16:creationId xmlns:a16="http://schemas.microsoft.com/office/drawing/2014/main" id="{2FCC6799-485B-4941-A490-6C68081F4922}"/>
              </a:ext>
            </a:extLst>
          </p:cNvPr>
          <p:cNvPicPr>
            <a:picLocks noChangeAspect="1"/>
          </p:cNvPicPr>
          <p:nvPr/>
        </p:nvPicPr>
        <p:blipFill rotWithShape="1">
          <a:blip r:embed="rId3"/>
          <a:srcRect t="14042"/>
          <a:stretch/>
        </p:blipFill>
        <p:spPr>
          <a:xfrm>
            <a:off x="5898067" y="2038524"/>
            <a:ext cx="5455733" cy="3925539"/>
          </a:xfrm>
          <a:prstGeom prst="rect">
            <a:avLst/>
          </a:prstGeom>
        </p:spPr>
      </p:pic>
      <p:sp>
        <p:nvSpPr>
          <p:cNvPr id="5" name="TextBox 4">
            <a:extLst>
              <a:ext uri="{FF2B5EF4-FFF2-40B4-BE49-F238E27FC236}">
                <a16:creationId xmlns:a16="http://schemas.microsoft.com/office/drawing/2014/main" id="{1442EF51-79DF-DF41-86F7-697705E97B9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1" name="Picture 10">
            <a:extLst>
              <a:ext uri="{FF2B5EF4-FFF2-40B4-BE49-F238E27FC236}">
                <a16:creationId xmlns:a16="http://schemas.microsoft.com/office/drawing/2014/main" id="{3DF26D7E-01A5-604E-9113-0006D1EA9FEE}"/>
              </a:ext>
            </a:extLst>
          </p:cNvPr>
          <p:cNvPicPr>
            <a:picLocks noChangeAspect="1"/>
          </p:cNvPicPr>
          <p:nvPr/>
        </p:nvPicPr>
        <p:blipFill>
          <a:blip r:embed="rId4"/>
          <a:stretch>
            <a:fillRect/>
          </a:stretch>
        </p:blipFill>
        <p:spPr>
          <a:xfrm>
            <a:off x="647053" y="4283841"/>
            <a:ext cx="4821131" cy="1228241"/>
          </a:xfrm>
          <a:prstGeom prst="rect">
            <a:avLst/>
          </a:prstGeom>
        </p:spPr>
      </p:pic>
      <p:pic>
        <p:nvPicPr>
          <p:cNvPr id="12" name="Picture 11">
            <a:extLst>
              <a:ext uri="{FF2B5EF4-FFF2-40B4-BE49-F238E27FC236}">
                <a16:creationId xmlns:a16="http://schemas.microsoft.com/office/drawing/2014/main" id="{968975C4-CEE5-1948-97F2-103DAE98DC75}"/>
              </a:ext>
            </a:extLst>
          </p:cNvPr>
          <p:cNvPicPr>
            <a:picLocks noChangeAspect="1"/>
          </p:cNvPicPr>
          <p:nvPr/>
        </p:nvPicPr>
        <p:blipFill>
          <a:blip r:embed="rId5"/>
          <a:stretch>
            <a:fillRect/>
          </a:stretch>
        </p:blipFill>
        <p:spPr>
          <a:xfrm>
            <a:off x="838200" y="2534743"/>
            <a:ext cx="4123841" cy="1008050"/>
          </a:xfrm>
          <a:prstGeom prst="rect">
            <a:avLst/>
          </a:prstGeom>
        </p:spPr>
      </p:pic>
      <p:sp>
        <p:nvSpPr>
          <p:cNvPr id="13" name="TextBox 12">
            <a:extLst>
              <a:ext uri="{FF2B5EF4-FFF2-40B4-BE49-F238E27FC236}">
                <a16:creationId xmlns:a16="http://schemas.microsoft.com/office/drawing/2014/main" id="{6FF1E222-E257-A848-AB5F-2D7810D22F9B}"/>
              </a:ext>
            </a:extLst>
          </p:cNvPr>
          <p:cNvSpPr txBox="1"/>
          <p:nvPr/>
        </p:nvSpPr>
        <p:spPr>
          <a:xfrm>
            <a:off x="1337338" y="2362126"/>
            <a:ext cx="3440557" cy="369332"/>
          </a:xfrm>
          <a:prstGeom prst="rect">
            <a:avLst/>
          </a:prstGeom>
          <a:noFill/>
        </p:spPr>
        <p:txBody>
          <a:bodyPr wrap="none" rtlCol="0">
            <a:spAutoFit/>
          </a:bodyPr>
          <a:lstStyle/>
          <a:p>
            <a:r>
              <a:rPr lang="en-US"/>
              <a:t>Moran’s I (spatial auto-correlation)</a:t>
            </a:r>
          </a:p>
        </p:txBody>
      </p:sp>
      <p:sp>
        <p:nvSpPr>
          <p:cNvPr id="14" name="TextBox 13">
            <a:extLst>
              <a:ext uri="{FF2B5EF4-FFF2-40B4-BE49-F238E27FC236}">
                <a16:creationId xmlns:a16="http://schemas.microsoft.com/office/drawing/2014/main" id="{2FEDF120-9A24-C84C-AD8D-B0F24FE58F95}"/>
              </a:ext>
            </a:extLst>
          </p:cNvPr>
          <p:cNvSpPr txBox="1"/>
          <p:nvPr/>
        </p:nvSpPr>
        <p:spPr>
          <a:xfrm>
            <a:off x="1136352" y="4030579"/>
            <a:ext cx="3842527" cy="369332"/>
          </a:xfrm>
          <a:prstGeom prst="rect">
            <a:avLst/>
          </a:prstGeom>
          <a:noFill/>
        </p:spPr>
        <p:txBody>
          <a:bodyPr wrap="none" rtlCol="0">
            <a:spAutoFit/>
          </a:bodyPr>
          <a:lstStyle/>
          <a:p>
            <a:r>
              <a:rPr lang="en-US"/>
              <a:t>inter-cell-type spatial cross-correlation </a:t>
            </a:r>
            <a:endParaRPr lang="en-US">
              <a:effectLst/>
            </a:endParaRPr>
          </a:p>
        </p:txBody>
      </p:sp>
    </p:spTree>
    <p:extLst>
      <p:ext uri="{BB962C8B-B14F-4D97-AF65-F5344CB8AC3E}">
        <p14:creationId xmlns:p14="http://schemas.microsoft.com/office/powerpoint/2010/main" val="4245361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248-6E49-6D45-8D2F-0CC30FE576B7}"/>
              </a:ext>
            </a:extLst>
          </p:cNvPr>
          <p:cNvSpPr>
            <a:spLocks noGrp="1"/>
          </p:cNvSpPr>
          <p:nvPr>
            <p:ph type="title"/>
          </p:nvPr>
        </p:nvSpPr>
        <p:spPr/>
        <p:txBody>
          <a:bodyPr>
            <a:noAutofit/>
          </a:bodyPr>
          <a:lstStyle/>
          <a:p>
            <a:r>
              <a:rPr lang="en-US" sz="3200" dirty="0"/>
              <a:t>MERINGUE identifies spatial gene expression heterogeneity suggestive communication between spatially co-localized cells</a:t>
            </a:r>
          </a:p>
        </p:txBody>
      </p:sp>
      <p:sp>
        <p:nvSpPr>
          <p:cNvPr id="10" name="TextBox 9">
            <a:extLst>
              <a:ext uri="{FF2B5EF4-FFF2-40B4-BE49-F238E27FC236}">
                <a16:creationId xmlns:a16="http://schemas.microsoft.com/office/drawing/2014/main" id="{97B44A75-325C-7841-ACBC-5173EF5F4752}"/>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5" name="Picture 4">
            <a:extLst>
              <a:ext uri="{FF2B5EF4-FFF2-40B4-BE49-F238E27FC236}">
                <a16:creationId xmlns:a16="http://schemas.microsoft.com/office/drawing/2014/main" id="{0F01BC0C-D54E-8B4E-A4BA-432463BF312D}"/>
              </a:ext>
            </a:extLst>
          </p:cNvPr>
          <p:cNvPicPr>
            <a:picLocks noChangeAspect="1"/>
          </p:cNvPicPr>
          <p:nvPr/>
        </p:nvPicPr>
        <p:blipFill>
          <a:blip r:embed="rId3"/>
          <a:stretch>
            <a:fillRect/>
          </a:stretch>
        </p:blipFill>
        <p:spPr>
          <a:xfrm>
            <a:off x="292346" y="2324576"/>
            <a:ext cx="5516644" cy="3370168"/>
          </a:xfrm>
          <a:prstGeom prst="rect">
            <a:avLst/>
          </a:prstGeom>
        </p:spPr>
      </p:pic>
      <p:pic>
        <p:nvPicPr>
          <p:cNvPr id="8" name="Picture 7">
            <a:extLst>
              <a:ext uri="{FF2B5EF4-FFF2-40B4-BE49-F238E27FC236}">
                <a16:creationId xmlns:a16="http://schemas.microsoft.com/office/drawing/2014/main" id="{2F2F8305-BA07-084A-877D-DD3D29324B80}"/>
              </a:ext>
            </a:extLst>
          </p:cNvPr>
          <p:cNvPicPr>
            <a:picLocks noChangeAspect="1"/>
          </p:cNvPicPr>
          <p:nvPr/>
        </p:nvPicPr>
        <p:blipFill>
          <a:blip r:embed="rId4"/>
          <a:stretch>
            <a:fillRect/>
          </a:stretch>
        </p:blipFill>
        <p:spPr>
          <a:xfrm>
            <a:off x="5678027" y="2139382"/>
            <a:ext cx="5818870" cy="3555362"/>
          </a:xfrm>
          <a:prstGeom prst="rect">
            <a:avLst/>
          </a:prstGeom>
        </p:spPr>
      </p:pic>
    </p:spTree>
    <p:extLst>
      <p:ext uri="{BB962C8B-B14F-4D97-AF65-F5344CB8AC3E}">
        <p14:creationId xmlns:p14="http://schemas.microsoft.com/office/powerpoint/2010/main" val="385889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4B5F-09BA-4FF6-598F-1872DC20974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5B9EB5B-E20F-21E6-7899-4ECD2AEE2E23}"/>
              </a:ext>
            </a:extLst>
          </p:cNvPr>
          <p:cNvSpPr>
            <a:spLocks noGrp="1"/>
          </p:cNvSpPr>
          <p:nvPr>
            <p:ph idx="1"/>
          </p:nvPr>
        </p:nvSpPr>
        <p:spPr>
          <a:xfrm>
            <a:off x="838200" y="1825625"/>
            <a:ext cx="10515600" cy="1831975"/>
          </a:xfrm>
        </p:spPr>
        <p:txBody>
          <a:bodyPr/>
          <a:lstStyle/>
          <a:p>
            <a:r>
              <a:rPr lang="en-US" dirty="0"/>
              <a:t>Try out the software: </a:t>
            </a:r>
            <a:r>
              <a:rPr lang="en-US" dirty="0">
                <a:hlinkClick r:id="rId3"/>
              </a:rPr>
              <a:t>https://github.com/JEFworks-Lab/MERINGUE</a:t>
            </a:r>
            <a:r>
              <a:rPr lang="en-US" dirty="0"/>
              <a:t> </a:t>
            </a:r>
          </a:p>
          <a:p>
            <a:r>
              <a:rPr lang="en-US" dirty="0"/>
              <a:t>Many other ways to calculate Moran’s I: </a:t>
            </a:r>
            <a:r>
              <a:rPr lang="en-US" dirty="0">
                <a:hlinkClick r:id="rId4"/>
              </a:rPr>
              <a:t>https://jef.works/blog/2024/08/29/the-many-ways-to-detect-svgs-using-moransI/</a:t>
            </a:r>
            <a:r>
              <a:rPr lang="en-US" dirty="0"/>
              <a: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951756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6BFA416B-2686-2FEE-5E7D-314911062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27" y="2051501"/>
            <a:ext cx="2411719" cy="2754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40124D-01D0-2BEA-C0E9-78267F6D2D35}"/>
              </a:ext>
            </a:extLst>
          </p:cNvPr>
          <p:cNvSpPr txBox="1"/>
          <p:nvPr/>
        </p:nvSpPr>
        <p:spPr>
          <a:xfrm>
            <a:off x="6096000" y="1297846"/>
            <a:ext cx="3305577" cy="369332"/>
          </a:xfrm>
          <a:prstGeom prst="rect">
            <a:avLst/>
          </a:prstGeom>
          <a:noFill/>
        </p:spPr>
        <p:txBody>
          <a:bodyPr wrap="square">
            <a:spAutoFit/>
          </a:bodyPr>
          <a:lstStyle/>
          <a:p>
            <a:r>
              <a:rPr lang="en-US" dirty="0"/>
              <a:t>https://</a:t>
            </a:r>
            <a:r>
              <a:rPr lang="en-US" dirty="0" err="1"/>
              <a:t>jef.works</a:t>
            </a:r>
            <a:r>
              <a:rPr lang="en-US" dirty="0"/>
              <a:t>/MERINGUE/</a:t>
            </a:r>
          </a:p>
        </p:txBody>
      </p:sp>
      <p:sp>
        <p:nvSpPr>
          <p:cNvPr id="6" name="TextBox 5">
            <a:extLst>
              <a:ext uri="{FF2B5EF4-FFF2-40B4-BE49-F238E27FC236}">
                <a16:creationId xmlns:a16="http://schemas.microsoft.com/office/drawing/2014/main" id="{4C76FB84-D328-E46D-7073-D33EC81AB113}"/>
              </a:ext>
            </a:extLst>
          </p:cNvPr>
          <p:cNvSpPr txBox="1"/>
          <p:nvPr/>
        </p:nvSpPr>
        <p:spPr>
          <a:xfrm>
            <a:off x="4110369" y="2051501"/>
            <a:ext cx="7214026" cy="3139321"/>
          </a:xfrm>
          <a:prstGeom prst="rect">
            <a:avLst/>
          </a:prstGeom>
          <a:noFill/>
        </p:spPr>
        <p:txBody>
          <a:bodyPr wrap="none" rtlCol="0">
            <a:spAutoFit/>
          </a:bodyPr>
          <a:lstStyle/>
          <a:p>
            <a:r>
              <a:rPr lang="en-US" dirty="0"/>
              <a:t># </a:t>
            </a:r>
            <a:r>
              <a:rPr lang="en-US" dirty="0" err="1"/>
              <a:t>install.packages</a:t>
            </a:r>
            <a:r>
              <a:rPr lang="en-US" dirty="0"/>
              <a:t>(remotes)</a:t>
            </a:r>
          </a:p>
          <a:p>
            <a:r>
              <a:rPr lang="en-US" dirty="0"/>
              <a:t>require(remotes)</a:t>
            </a:r>
          </a:p>
          <a:p>
            <a:r>
              <a:rPr lang="en-US" dirty="0"/>
              <a:t>remotes::</a:t>
            </a:r>
            <a:r>
              <a:rPr lang="en-US" dirty="0" err="1"/>
              <a:t>install_github</a:t>
            </a:r>
            <a:r>
              <a:rPr lang="en-US" dirty="0"/>
              <a:t>('</a:t>
            </a:r>
            <a:r>
              <a:rPr lang="en-US" dirty="0" err="1"/>
              <a:t>JEFworks</a:t>
            </a:r>
            <a:r>
              <a:rPr lang="en-US" dirty="0"/>
              <a:t>-Lab/</a:t>
            </a:r>
            <a:r>
              <a:rPr lang="en-US" dirty="0" err="1"/>
              <a:t>MERingue</a:t>
            </a:r>
            <a:r>
              <a:rPr lang="en-US" dirty="0"/>
              <a:t>', </a:t>
            </a:r>
            <a:r>
              <a:rPr lang="en-US" dirty="0" err="1"/>
              <a:t>build_vignettes</a:t>
            </a:r>
            <a:r>
              <a:rPr lang="en-US" dirty="0"/>
              <a:t> = FALSE)</a:t>
            </a:r>
          </a:p>
          <a:p>
            <a:endParaRPr lang="en-US" dirty="0"/>
          </a:p>
          <a:p>
            <a:endParaRPr lang="en-US" dirty="0"/>
          </a:p>
          <a:p>
            <a:r>
              <a:rPr lang="en-US" dirty="0"/>
              <a:t>## given position matrix</a:t>
            </a:r>
          </a:p>
          <a:p>
            <a:r>
              <a:rPr lang="en-US" dirty="0"/>
              <a:t>W &lt;- </a:t>
            </a:r>
            <a:r>
              <a:rPr lang="en-US" dirty="0" err="1"/>
              <a:t>getSpatialNeighbors</a:t>
            </a:r>
            <a:r>
              <a:rPr lang="en-US" dirty="0"/>
              <a:t>(pos)</a:t>
            </a:r>
          </a:p>
          <a:p>
            <a:r>
              <a:rPr lang="en-US" dirty="0" err="1"/>
              <a:t>plotNetwork</a:t>
            </a:r>
            <a:r>
              <a:rPr lang="en-US" dirty="0"/>
              <a:t>(pos, W)</a:t>
            </a:r>
          </a:p>
          <a:p>
            <a:endParaRPr lang="en-US" dirty="0"/>
          </a:p>
          <a:p>
            <a:r>
              <a:rPr lang="en-US" dirty="0"/>
              <a:t>## given gene expression vector</a:t>
            </a:r>
          </a:p>
          <a:p>
            <a:r>
              <a:rPr lang="en-US" dirty="0" err="1"/>
              <a:t>moranTest</a:t>
            </a:r>
            <a:r>
              <a:rPr lang="en-US" dirty="0"/>
              <a:t>(gene, W)</a:t>
            </a:r>
          </a:p>
        </p:txBody>
      </p:sp>
    </p:spTree>
    <p:extLst>
      <p:ext uri="{BB962C8B-B14F-4D97-AF65-F5344CB8AC3E}">
        <p14:creationId xmlns:p14="http://schemas.microsoft.com/office/powerpoint/2010/main" val="107884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4DA508-B62C-F825-036A-9029881901A1}"/>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Non-Spatially Variable Genes</a:t>
            </a:r>
          </a:p>
        </p:txBody>
      </p:sp>
      <p:pic>
        <p:nvPicPr>
          <p:cNvPr id="7" name="Picture 6">
            <a:extLst>
              <a:ext uri="{FF2B5EF4-FFF2-40B4-BE49-F238E27FC236}">
                <a16:creationId xmlns:a16="http://schemas.microsoft.com/office/drawing/2014/main" id="{EDF7C59A-8DD7-AC0C-DEE0-FA08D3536A93}"/>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4759839" y="823084"/>
            <a:ext cx="4368388" cy="6414508"/>
          </a:xfrm>
          <a:prstGeom prst="rect">
            <a:avLst/>
          </a:prstGeom>
        </p:spPr>
      </p:pic>
      <p:pic>
        <p:nvPicPr>
          <p:cNvPr id="9" name="Picture 8">
            <a:extLst>
              <a:ext uri="{FF2B5EF4-FFF2-40B4-BE49-F238E27FC236}">
                <a16:creationId xmlns:a16="http://schemas.microsoft.com/office/drawing/2014/main" id="{846D96AA-4AC9-5678-84A6-087B386E21C5}"/>
              </a:ext>
            </a:extLst>
          </p:cNvPr>
          <p:cNvPicPr>
            <a:picLocks noChangeAspect="1"/>
          </p:cNvPicPr>
          <p:nvPr/>
        </p:nvPicPr>
        <p:blipFill>
          <a:blip r:embed="rId4"/>
          <a:stretch>
            <a:fillRect/>
          </a:stretch>
        </p:blipFill>
        <p:spPr>
          <a:xfrm rot="16200000">
            <a:off x="1680002" y="3521099"/>
            <a:ext cx="1739900" cy="1018478"/>
          </a:xfrm>
          <a:prstGeom prst="rect">
            <a:avLst/>
          </a:prstGeom>
        </p:spPr>
      </p:pic>
    </p:spTree>
    <p:extLst>
      <p:ext uri="{BB962C8B-B14F-4D97-AF65-F5344CB8AC3E}">
        <p14:creationId xmlns:p14="http://schemas.microsoft.com/office/powerpoint/2010/main" val="1753680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2CCE-E234-E0D9-70AC-880A3BC0C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EEEB-78F1-E2F3-A215-DFE48239F29A}"/>
              </a:ext>
            </a:extLst>
          </p:cNvPr>
          <p:cNvSpPr>
            <a:spLocks noGrp="1"/>
          </p:cNvSpPr>
          <p:nvPr>
            <p:ph type="title"/>
          </p:nvPr>
        </p:nvSpPr>
        <p:spPr/>
        <p:txBody>
          <a:bodyPr>
            <a:normAutofit/>
          </a:bodyPr>
          <a:lstStyle/>
          <a:p>
            <a:r>
              <a:rPr lang="en-US" sz="3200" dirty="0"/>
              <a:t>Motivation: Why might we be interested in identifying (cell-type-specific) spatially variable genes/proteins/markers?</a:t>
            </a:r>
          </a:p>
        </p:txBody>
      </p:sp>
    </p:spTree>
    <p:extLst>
      <p:ext uri="{BB962C8B-B14F-4D97-AF65-F5344CB8AC3E}">
        <p14:creationId xmlns:p14="http://schemas.microsoft.com/office/powerpoint/2010/main" val="2362691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1082977" y="2941615"/>
            <a:ext cx="10350563" cy="2530138"/>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a:xfrm>
            <a:off x="838200" y="1324239"/>
            <a:ext cx="10515600" cy="1325563"/>
          </a:xfrm>
        </p:spPr>
        <p:txBody>
          <a:bodyPr>
            <a:noAutofit/>
          </a:bodyPr>
          <a:lstStyle/>
          <a:p>
            <a:pPr algn="ctr"/>
            <a:r>
              <a:rPr lang="en-US" sz="150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0BE00580-FDFC-AF13-9AA5-70FF3982DB6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7887A930-0130-493F-6C88-CCCDA79457AE}"/>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20408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34933292-6358-36AA-1DA1-770155F9D45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95A9C893-BF18-6653-71F0-1E9B35CE0323}"/>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288421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a:srcRect t="17716" r="47741"/>
          <a:stretch/>
        </p:blipFill>
        <p:spPr>
          <a:xfrm>
            <a:off x="3199086" y="2967081"/>
            <a:ext cx="3045876" cy="3296228"/>
          </a:xfrm>
          <a:prstGeom prst="rect">
            <a:avLst/>
          </a:prstGeom>
        </p:spPr>
      </p:pic>
      <p:sp>
        <p:nvSpPr>
          <p:cNvPr id="4" name="TextBox 3">
            <a:extLst>
              <a:ext uri="{FF2B5EF4-FFF2-40B4-BE49-F238E27FC236}">
                <a16:creationId xmlns:a16="http://schemas.microsoft.com/office/drawing/2014/main" id="{5B554FE2-560D-9A7F-54B2-9A5D6576B390}"/>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F746C493-4608-7012-F40C-A43932E3642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07634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a:srcRect l="-1" t="17716" r="1364"/>
          <a:stretch/>
        </p:blipFill>
        <p:spPr>
          <a:xfrm>
            <a:off x="3199085" y="2967081"/>
            <a:ext cx="5748971" cy="3296228"/>
          </a:xfrm>
          <a:prstGeom prst="rect">
            <a:avLst/>
          </a:prstGeom>
        </p:spPr>
      </p:pic>
      <p:sp>
        <p:nvSpPr>
          <p:cNvPr id="4" name="TextBox 3">
            <a:extLst>
              <a:ext uri="{FF2B5EF4-FFF2-40B4-BE49-F238E27FC236}">
                <a16:creationId xmlns:a16="http://schemas.microsoft.com/office/drawing/2014/main" id="{B609C0E0-541D-AB92-A220-4C5AA29AC6D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01E82592-A5A3-7BC6-D42F-3B8DCCBDDE8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233413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7231</TotalTime>
  <Words>3373</Words>
  <Application>Microsoft Macintosh PowerPoint</Application>
  <PresentationFormat>Widescreen</PresentationFormat>
  <Paragraphs>331</Paragraphs>
  <Slides>35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Cambria Math</vt:lpstr>
      <vt:lpstr>Times</vt:lpstr>
      <vt:lpstr>Times New Roman</vt:lpstr>
      <vt:lpstr>Office Theme</vt:lpstr>
      <vt:lpstr>Spatially variable gene (SVG) expression analysis</vt:lpstr>
      <vt:lpstr>PowerPoint Presentation</vt:lpstr>
      <vt:lpstr>PowerPoint Presentation</vt:lpstr>
      <vt:lpstr>PowerPoint Presentation</vt:lpstr>
      <vt:lpstr>Motivation: Why might we be interested in identifying (cell-type-specific) spatially variable genes/proteins/markers?</vt:lpstr>
      <vt:lpstr>Moran’s I</vt:lpstr>
      <vt:lpstr>Moran’s I</vt:lpstr>
      <vt:lpstr>Moran’s I</vt:lpstr>
      <vt:lpstr>Moran’s I</vt:lpstr>
      <vt:lpstr>Moran’s I</vt:lpstr>
      <vt:lpstr>Moran’s I</vt:lpstr>
      <vt:lpstr>PowerPoint Presentation</vt:lpstr>
      <vt:lpstr>PowerPoint Presentation</vt:lpstr>
      <vt:lpstr>PowerPoint Presentation</vt:lpstr>
      <vt:lpstr>PowerPoint Presentation</vt:lpstr>
      <vt:lpstr>PowerPoint Presentation</vt:lpstr>
      <vt:lpstr>Moran’s I has a closed form that we can compute to solve for the distribution and obtain a p-value</vt:lpstr>
      <vt:lpstr>PowerPoint Presentation</vt:lpstr>
      <vt:lpstr>PowerPoint Presentation</vt:lpstr>
      <vt:lpstr>PowerPoint Presentation</vt:lpstr>
      <vt:lpstr>Moran’s I</vt:lpstr>
      <vt:lpstr>Moran’s I</vt:lpstr>
      <vt:lpstr>Moran’s I</vt:lpstr>
      <vt:lpstr>PowerPoint Presentation</vt:lpstr>
      <vt:lpstr>We apply MERINGUE to identify genes with spatially heterogeneous patterns in 2D, 3D, multi-section, and more</vt:lpstr>
      <vt:lpstr>We apply MERINGUE to identify genes with spatially heterogeneous patterns in 2D, 3D, multi-section, and more</vt:lpstr>
      <vt:lpstr>We apply MERINGUE to identify genes with spatially heterogeneous patterns in 2D, 3D, multi-section, and more</vt:lpstr>
      <vt:lpstr>PowerPoint Presentation</vt:lpstr>
      <vt:lpstr>PowerPoint Presentation</vt:lpstr>
      <vt:lpstr>PowerPoint Presentation</vt:lpstr>
      <vt:lpstr>PowerPoint Presentation</vt:lpstr>
      <vt:lpstr>MERINGUE proposes an inter-cell-type spatial cross correlation statistic to identify gene expression patterns indicative of cell-cell communication</vt:lpstr>
      <vt:lpstr>MERINGUE identifies spatial gene expression heterogeneity suggestive communication between spatially co-localized cells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Computational Analysis of Spatially Resolved Transcriptomic Imaging Data</dc:title>
  <dc:creator>Jean Fan</dc:creator>
  <cp:lastModifiedBy>Jean Fan</cp:lastModifiedBy>
  <cp:revision>17</cp:revision>
  <dcterms:created xsi:type="dcterms:W3CDTF">2021-10-11T22:48:03Z</dcterms:created>
  <dcterms:modified xsi:type="dcterms:W3CDTF">2026-02-11T01:17:25Z</dcterms:modified>
</cp:coreProperties>
</file>